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Calibri" panose="020F0502020204030204" pitchFamily="34" charset="0"/>
      <p:regular r:id="rId12"/>
      <p:bold r:id="rId13"/>
      <p:italic r:id="rId14"/>
      <p:boldItalic r:id="rId15"/>
    </p:embeddedFont>
    <p:embeddedFont>
      <p:font typeface="Hatton" panose="020B0604020202020204" charset="0"/>
      <p:regular r:id="rId16"/>
    </p:embeddedFont>
    <p:embeddedFont>
      <p:font typeface="Montserrat" panose="00000500000000000000" pitchFamily="2" charset="0"/>
      <p:regular r:id="rId17"/>
    </p:embeddedFont>
    <p:embeddedFont>
      <p:font typeface="Montserrat Bold" panose="00000800000000000000" charset="0"/>
      <p:regular r:id="rId18"/>
    </p:embeddedFont>
    <p:embeddedFont>
      <p:font typeface="Montserrat Classic" panose="020B0604020202020204" charset="0"/>
      <p:regular r:id="rId19"/>
    </p:embeddedFont>
    <p:embeddedFont>
      <p:font typeface="Poetsen" panose="020B0604020202020204" charset="0"/>
      <p:regular r:id="rId20"/>
    </p:embeddedFont>
    <p:embeddedFont>
      <p:font typeface="Wedges"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22" d="100"/>
          <a:sy n="22" d="100"/>
        </p:scale>
        <p:origin x="102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hyperlink" Target="https://magdalena.staff.telkomuniversity.ac.id/files/2017/09/Week-06-20170213-White-Box-Testing-Bagian-1-Flowgraph.pdf" TargetMode="External"/><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10" Type="http://schemas.openxmlformats.org/officeDocument/2006/relationships/hyperlink" Target="https://www.activestate.com/blog/how-to-set-up-ci-cd-for-python-on-gitlab/" TargetMode="External"/><Relationship Id="rId4" Type="http://schemas.openxmlformats.org/officeDocument/2006/relationships/image" Target="../media/image19.png"/><Relationship Id="rId9" Type="http://schemas.openxmlformats.org/officeDocument/2006/relationships/hyperlink" Target="https://www.slideshare.net/agungsulistyan/paper-review-metodologi-test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6902" y="9507"/>
            <a:ext cx="18254196" cy="10267985"/>
          </a:xfrm>
          <a:prstGeom prst="rect">
            <a:avLst/>
          </a:prstGeom>
          <a:solidFill>
            <a:srgbClr val="FBFDFD"/>
          </a:solidFill>
        </p:spPr>
      </p:sp>
      <p:sp>
        <p:nvSpPr>
          <p:cNvPr id="3" name="Freeform 3"/>
          <p:cNvSpPr/>
          <p:nvPr/>
        </p:nvSpPr>
        <p:spPr>
          <a:xfrm>
            <a:off x="29737" y="607"/>
            <a:ext cx="6846975" cy="10276886"/>
          </a:xfrm>
          <a:custGeom>
            <a:avLst/>
            <a:gdLst/>
            <a:ahLst/>
            <a:cxnLst/>
            <a:rect l="l" t="t" r="r" b="b"/>
            <a:pathLst>
              <a:path w="6846975" h="10276886">
                <a:moveTo>
                  <a:pt x="0" y="0"/>
                </a:moveTo>
                <a:lnTo>
                  <a:pt x="6846975" y="0"/>
                </a:lnTo>
                <a:lnTo>
                  <a:pt x="6846975" y="10276886"/>
                </a:lnTo>
                <a:lnTo>
                  <a:pt x="0" y="10276886"/>
                </a:lnTo>
                <a:lnTo>
                  <a:pt x="0" y="0"/>
                </a:lnTo>
                <a:close/>
              </a:path>
            </a:pathLst>
          </a:custGeom>
          <a:blipFill>
            <a:blip r:embed="rId2"/>
            <a:stretch>
              <a:fillRect/>
            </a:stretch>
          </a:blipFill>
        </p:spPr>
      </p:sp>
      <p:grpSp>
        <p:nvGrpSpPr>
          <p:cNvPr id="4" name="Group 4"/>
          <p:cNvGrpSpPr/>
          <p:nvPr/>
        </p:nvGrpSpPr>
        <p:grpSpPr>
          <a:xfrm>
            <a:off x="6768965" y="9507"/>
            <a:ext cx="203635" cy="4098294"/>
            <a:chOff x="0" y="0"/>
            <a:chExt cx="53732" cy="1081385"/>
          </a:xfrm>
        </p:grpSpPr>
        <p:sp>
          <p:nvSpPr>
            <p:cNvPr id="5" name="Freeform 5"/>
            <p:cNvSpPr/>
            <p:nvPr/>
          </p:nvSpPr>
          <p:spPr>
            <a:xfrm>
              <a:off x="0" y="0"/>
              <a:ext cx="53732" cy="1081385"/>
            </a:xfrm>
            <a:custGeom>
              <a:avLst/>
              <a:gdLst/>
              <a:ahLst/>
              <a:cxnLst/>
              <a:rect l="l" t="t" r="r" b="b"/>
              <a:pathLst>
                <a:path w="53732" h="1081385">
                  <a:moveTo>
                    <a:pt x="0" y="0"/>
                  </a:moveTo>
                  <a:lnTo>
                    <a:pt x="53732" y="0"/>
                  </a:lnTo>
                  <a:lnTo>
                    <a:pt x="53732" y="1081385"/>
                  </a:lnTo>
                  <a:lnTo>
                    <a:pt x="0" y="1081385"/>
                  </a:lnTo>
                  <a:close/>
                </a:path>
              </a:pathLst>
            </a:custGeom>
            <a:solidFill>
              <a:srgbClr val="3D685B"/>
            </a:solidFill>
          </p:spPr>
        </p:sp>
        <p:sp>
          <p:nvSpPr>
            <p:cNvPr id="6" name="TextBox 6"/>
            <p:cNvSpPr txBox="1"/>
            <p:nvPr/>
          </p:nvSpPr>
          <p:spPr>
            <a:xfrm>
              <a:off x="0" y="-38100"/>
              <a:ext cx="53732" cy="1119485"/>
            </a:xfrm>
            <a:prstGeom prst="rect">
              <a:avLst/>
            </a:prstGeom>
          </p:spPr>
          <p:txBody>
            <a:bodyPr lIns="50706" tIns="50706" rIns="50706" bIns="50706" rtlCol="0" anchor="ctr"/>
            <a:lstStyle/>
            <a:p>
              <a:pPr algn="ctr">
                <a:lnSpc>
                  <a:spcPts val="2655"/>
                </a:lnSpc>
                <a:spcBef>
                  <a:spcPct val="0"/>
                </a:spcBef>
              </a:pPr>
              <a:endParaRPr/>
            </a:p>
          </p:txBody>
        </p:sp>
      </p:grpSp>
      <p:sp>
        <p:nvSpPr>
          <p:cNvPr id="7" name="AutoShape 7"/>
          <p:cNvSpPr/>
          <p:nvPr/>
        </p:nvSpPr>
        <p:spPr>
          <a:xfrm flipV="1">
            <a:off x="7861288" y="7721899"/>
            <a:ext cx="4225113" cy="0"/>
          </a:xfrm>
          <a:prstGeom prst="line">
            <a:avLst/>
          </a:prstGeom>
          <a:ln w="19050" cap="flat">
            <a:solidFill>
              <a:srgbClr val="3D685B"/>
            </a:solidFill>
            <a:prstDash val="solid"/>
            <a:headEnd type="none" w="sm" len="sm"/>
            <a:tailEnd type="none" w="sm" len="sm"/>
          </a:ln>
        </p:spPr>
      </p:sp>
      <p:sp>
        <p:nvSpPr>
          <p:cNvPr id="8" name="Freeform 8"/>
          <p:cNvSpPr/>
          <p:nvPr/>
        </p:nvSpPr>
        <p:spPr>
          <a:xfrm rot="-2335296">
            <a:off x="13292325" y="3650236"/>
            <a:ext cx="1684605" cy="2551981"/>
          </a:xfrm>
          <a:custGeom>
            <a:avLst/>
            <a:gdLst/>
            <a:ahLst/>
            <a:cxnLst/>
            <a:rect l="l" t="t" r="r" b="b"/>
            <a:pathLst>
              <a:path w="1684605" h="2551981">
                <a:moveTo>
                  <a:pt x="0" y="0"/>
                </a:moveTo>
                <a:lnTo>
                  <a:pt x="1684605" y="0"/>
                </a:lnTo>
                <a:lnTo>
                  <a:pt x="1684605" y="2551981"/>
                </a:lnTo>
                <a:lnTo>
                  <a:pt x="0" y="2551981"/>
                </a:lnTo>
                <a:lnTo>
                  <a:pt x="0" y="0"/>
                </a:lnTo>
                <a:close/>
              </a:path>
            </a:pathLst>
          </a:custGeom>
          <a:blipFill>
            <a:blip r:embed="rId3">
              <a:extLst>
                <a:ext uri="{96DAC541-7B7A-43D3-8B79-37D633B846F1}">
                  <asvg:svgBlip xmlns:asvg="http://schemas.microsoft.com/office/drawing/2016/SVG/main" r:embed="rId4"/>
                </a:ext>
              </a:extLst>
            </a:blip>
            <a:stretch>
              <a:fillRect l="-62731"/>
            </a:stretch>
          </a:blipFill>
        </p:spPr>
      </p:sp>
      <p:sp>
        <p:nvSpPr>
          <p:cNvPr id="9" name="TextBox 9"/>
          <p:cNvSpPr txBox="1"/>
          <p:nvPr/>
        </p:nvSpPr>
        <p:spPr>
          <a:xfrm>
            <a:off x="7400412" y="1278647"/>
            <a:ext cx="10554499" cy="5505909"/>
          </a:xfrm>
          <a:prstGeom prst="rect">
            <a:avLst/>
          </a:prstGeom>
        </p:spPr>
        <p:txBody>
          <a:bodyPr lIns="0" tIns="0" rIns="0" bIns="0" rtlCol="0" anchor="t">
            <a:spAutoFit/>
          </a:bodyPr>
          <a:lstStyle/>
          <a:p>
            <a:pPr>
              <a:lnSpc>
                <a:spcPts val="10957"/>
              </a:lnSpc>
            </a:pPr>
            <a:r>
              <a:rPr lang="en-US" sz="7827" spc="688">
                <a:solidFill>
                  <a:srgbClr val="000000"/>
                </a:solidFill>
                <a:latin typeface="Montserrat"/>
              </a:rPr>
              <a:t>TESTING DAN QA PERANGKAT LUNAK</a:t>
            </a:r>
          </a:p>
          <a:p>
            <a:pPr>
              <a:lnSpc>
                <a:spcPts val="10957"/>
              </a:lnSpc>
            </a:pPr>
            <a:endParaRPr lang="en-US" sz="7827" spc="688">
              <a:solidFill>
                <a:srgbClr val="000000"/>
              </a:solidFill>
              <a:latin typeface="Montserrat"/>
            </a:endParaRPr>
          </a:p>
        </p:txBody>
      </p:sp>
      <p:sp>
        <p:nvSpPr>
          <p:cNvPr id="10" name="TextBox 10"/>
          <p:cNvSpPr txBox="1"/>
          <p:nvPr/>
        </p:nvSpPr>
        <p:spPr>
          <a:xfrm>
            <a:off x="7861132" y="7892962"/>
            <a:ext cx="7097935" cy="1286738"/>
          </a:xfrm>
          <a:prstGeom prst="rect">
            <a:avLst/>
          </a:prstGeom>
        </p:spPr>
        <p:txBody>
          <a:bodyPr lIns="0" tIns="0" rIns="0" bIns="0" rtlCol="0" anchor="t">
            <a:spAutoFit/>
          </a:bodyPr>
          <a:lstStyle/>
          <a:p>
            <a:pPr>
              <a:lnSpc>
                <a:spcPts val="3493"/>
              </a:lnSpc>
            </a:pPr>
            <a:r>
              <a:rPr lang="en-US" sz="2495">
                <a:solidFill>
                  <a:srgbClr val="000000"/>
                </a:solidFill>
                <a:latin typeface="Montserrat"/>
              </a:rPr>
              <a:t>NAMA   : Eksany Nur Fadilah</a:t>
            </a:r>
          </a:p>
          <a:p>
            <a:pPr>
              <a:lnSpc>
                <a:spcPts val="3493"/>
              </a:lnSpc>
            </a:pPr>
            <a:r>
              <a:rPr lang="en-US" sz="2495">
                <a:solidFill>
                  <a:srgbClr val="000000"/>
                </a:solidFill>
                <a:latin typeface="Montserrat"/>
              </a:rPr>
              <a:t>NIM       : 201011401067</a:t>
            </a:r>
          </a:p>
          <a:p>
            <a:pPr>
              <a:lnSpc>
                <a:spcPts val="3493"/>
              </a:lnSpc>
            </a:pPr>
            <a:r>
              <a:rPr lang="en-US" sz="2495">
                <a:solidFill>
                  <a:srgbClr val="000000"/>
                </a:solidFill>
                <a:latin typeface="Montserrat"/>
              </a:rPr>
              <a:t>KELAS  : 07TPLE010</a:t>
            </a:r>
          </a:p>
        </p:txBody>
      </p:sp>
      <p:sp>
        <p:nvSpPr>
          <p:cNvPr id="11" name="TextBox 11"/>
          <p:cNvSpPr txBox="1"/>
          <p:nvPr/>
        </p:nvSpPr>
        <p:spPr>
          <a:xfrm>
            <a:off x="7400412" y="1022979"/>
            <a:ext cx="1935506" cy="208412"/>
          </a:xfrm>
          <a:prstGeom prst="rect">
            <a:avLst/>
          </a:prstGeom>
        </p:spPr>
        <p:txBody>
          <a:bodyPr lIns="0" tIns="0" rIns="0" bIns="0" rtlCol="0" anchor="t">
            <a:spAutoFit/>
          </a:bodyPr>
          <a:lstStyle/>
          <a:p>
            <a:pPr algn="ctr">
              <a:lnSpc>
                <a:spcPts val="1723"/>
              </a:lnSpc>
            </a:pPr>
            <a:r>
              <a:rPr lang="en-US" sz="1231">
                <a:solidFill>
                  <a:srgbClr val="3D685B"/>
                </a:solidFill>
                <a:latin typeface="Montserrat Bold"/>
              </a:rPr>
              <a:t>Ujian Tengah Semester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D685B"/>
        </a:solidFill>
        <a:effectLst/>
      </p:bgPr>
    </p:bg>
    <p:spTree>
      <p:nvGrpSpPr>
        <p:cNvPr id="1" name=""/>
        <p:cNvGrpSpPr/>
        <p:nvPr/>
      </p:nvGrpSpPr>
      <p:grpSpPr>
        <a:xfrm>
          <a:off x="0" y="0"/>
          <a:ext cx="0" cy="0"/>
          <a:chOff x="0" y="0"/>
          <a:chExt cx="0" cy="0"/>
        </a:xfrm>
      </p:grpSpPr>
      <p:grpSp>
        <p:nvGrpSpPr>
          <p:cNvPr id="2" name="Group 2"/>
          <p:cNvGrpSpPr/>
          <p:nvPr/>
        </p:nvGrpSpPr>
        <p:grpSpPr>
          <a:xfrm>
            <a:off x="0" y="2228591"/>
            <a:ext cx="18288000" cy="5829818"/>
            <a:chOff x="0" y="0"/>
            <a:chExt cx="4816593" cy="1535425"/>
          </a:xfrm>
        </p:grpSpPr>
        <p:sp>
          <p:nvSpPr>
            <p:cNvPr id="3" name="Freeform 3"/>
            <p:cNvSpPr/>
            <p:nvPr/>
          </p:nvSpPr>
          <p:spPr>
            <a:xfrm>
              <a:off x="0" y="0"/>
              <a:ext cx="4816592" cy="1535425"/>
            </a:xfrm>
            <a:custGeom>
              <a:avLst/>
              <a:gdLst/>
              <a:ahLst/>
              <a:cxnLst/>
              <a:rect l="l" t="t" r="r" b="b"/>
              <a:pathLst>
                <a:path w="4816592" h="1535425">
                  <a:moveTo>
                    <a:pt x="0" y="0"/>
                  </a:moveTo>
                  <a:lnTo>
                    <a:pt x="4816592" y="0"/>
                  </a:lnTo>
                  <a:lnTo>
                    <a:pt x="4816592" y="1535425"/>
                  </a:lnTo>
                  <a:lnTo>
                    <a:pt x="0" y="1535425"/>
                  </a:lnTo>
                  <a:close/>
                </a:path>
              </a:pathLst>
            </a:custGeom>
            <a:solidFill>
              <a:srgbClr val="FBFDFD"/>
            </a:solidFill>
          </p:spPr>
        </p:sp>
        <p:sp>
          <p:nvSpPr>
            <p:cNvPr id="4" name="TextBox 4"/>
            <p:cNvSpPr txBox="1"/>
            <p:nvPr/>
          </p:nvSpPr>
          <p:spPr>
            <a:xfrm>
              <a:off x="0" y="-38100"/>
              <a:ext cx="4816593" cy="1573525"/>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5278168" y="4479925"/>
            <a:ext cx="7731664" cy="1193800"/>
          </a:xfrm>
          <a:prstGeom prst="rect">
            <a:avLst/>
          </a:prstGeom>
        </p:spPr>
        <p:txBody>
          <a:bodyPr lIns="0" tIns="0" rIns="0" bIns="0" rtlCol="0" anchor="t">
            <a:spAutoFit/>
          </a:bodyPr>
          <a:lstStyle/>
          <a:p>
            <a:pPr algn="ctr">
              <a:lnSpc>
                <a:spcPts val="9799"/>
              </a:lnSpc>
              <a:spcBef>
                <a:spcPct val="0"/>
              </a:spcBef>
            </a:pPr>
            <a:r>
              <a:rPr lang="en-US" sz="6999" spc="615">
                <a:solidFill>
                  <a:srgbClr val="000000"/>
                </a:solidFill>
                <a:latin typeface="Montserrat"/>
              </a:rPr>
              <a:t>TERIMA KASIH</a:t>
            </a:r>
          </a:p>
        </p:txBody>
      </p:sp>
      <p:sp>
        <p:nvSpPr>
          <p:cNvPr id="6" name="Freeform 6"/>
          <p:cNvSpPr/>
          <p:nvPr/>
        </p:nvSpPr>
        <p:spPr>
          <a:xfrm>
            <a:off x="-471517" y="7768294"/>
            <a:ext cx="5018361" cy="5018361"/>
          </a:xfrm>
          <a:custGeom>
            <a:avLst/>
            <a:gdLst/>
            <a:ahLst/>
            <a:cxnLst/>
            <a:rect l="l" t="t" r="r" b="b"/>
            <a:pathLst>
              <a:path w="5018361" h="5018361">
                <a:moveTo>
                  <a:pt x="0" y="0"/>
                </a:moveTo>
                <a:lnTo>
                  <a:pt x="5018361" y="0"/>
                </a:lnTo>
                <a:lnTo>
                  <a:pt x="5018361" y="5018362"/>
                </a:lnTo>
                <a:lnTo>
                  <a:pt x="0" y="50183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694932" y="-2499656"/>
            <a:ext cx="5018361" cy="5018361"/>
          </a:xfrm>
          <a:custGeom>
            <a:avLst/>
            <a:gdLst/>
            <a:ahLst/>
            <a:cxnLst/>
            <a:rect l="l" t="t" r="r" b="b"/>
            <a:pathLst>
              <a:path w="5018361" h="5018361">
                <a:moveTo>
                  <a:pt x="0" y="0"/>
                </a:moveTo>
                <a:lnTo>
                  <a:pt x="5018361" y="0"/>
                </a:lnTo>
                <a:lnTo>
                  <a:pt x="5018361" y="5018362"/>
                </a:lnTo>
                <a:lnTo>
                  <a:pt x="0" y="50183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p:cNvGrpSpPr/>
        <p:nvPr/>
      </p:nvGrpSpPr>
      <p:grpSpPr>
        <a:xfrm>
          <a:off x="0" y="0"/>
          <a:ext cx="0" cy="0"/>
          <a:chOff x="0" y="0"/>
          <a:chExt cx="0" cy="0"/>
        </a:xfrm>
      </p:grpSpPr>
      <p:sp>
        <p:nvSpPr>
          <p:cNvPr id="2" name="TextBox 2"/>
          <p:cNvSpPr txBox="1"/>
          <p:nvPr/>
        </p:nvSpPr>
        <p:spPr>
          <a:xfrm>
            <a:off x="3436717" y="1691413"/>
            <a:ext cx="11414566" cy="1226820"/>
          </a:xfrm>
          <a:prstGeom prst="rect">
            <a:avLst/>
          </a:prstGeom>
        </p:spPr>
        <p:txBody>
          <a:bodyPr lIns="0" tIns="0" rIns="0" bIns="0" rtlCol="0" anchor="t">
            <a:spAutoFit/>
          </a:bodyPr>
          <a:lstStyle/>
          <a:p>
            <a:pPr algn="ctr">
              <a:lnSpc>
                <a:spcPts val="10080"/>
              </a:lnSpc>
            </a:pPr>
            <a:r>
              <a:rPr lang="en-US" sz="7200" spc="633">
                <a:solidFill>
                  <a:srgbClr val="000000"/>
                </a:solidFill>
                <a:latin typeface="Montserrat"/>
              </a:rPr>
              <a:t>AGENDA </a:t>
            </a:r>
          </a:p>
        </p:txBody>
      </p:sp>
      <p:sp>
        <p:nvSpPr>
          <p:cNvPr id="3" name="TextBox 3"/>
          <p:cNvSpPr txBox="1"/>
          <p:nvPr/>
        </p:nvSpPr>
        <p:spPr>
          <a:xfrm>
            <a:off x="2190722" y="3874997"/>
            <a:ext cx="4118916" cy="815340"/>
          </a:xfrm>
          <a:prstGeom prst="rect">
            <a:avLst/>
          </a:prstGeom>
        </p:spPr>
        <p:txBody>
          <a:bodyPr lIns="0" tIns="0" rIns="0" bIns="0" rtlCol="0" anchor="t">
            <a:spAutoFit/>
          </a:bodyPr>
          <a:lstStyle/>
          <a:p>
            <a:pPr>
              <a:lnSpc>
                <a:spcPts val="3359"/>
              </a:lnSpc>
              <a:spcBef>
                <a:spcPct val="0"/>
              </a:spcBef>
            </a:pPr>
            <a:r>
              <a:rPr lang="en-US" sz="2400">
                <a:solidFill>
                  <a:srgbClr val="000000"/>
                </a:solidFill>
                <a:latin typeface="Montserrat"/>
              </a:rPr>
              <a:t>Pengertian whitebox testing</a:t>
            </a:r>
          </a:p>
        </p:txBody>
      </p:sp>
      <p:sp>
        <p:nvSpPr>
          <p:cNvPr id="4" name="Freeform 4"/>
          <p:cNvSpPr/>
          <p:nvPr/>
        </p:nvSpPr>
        <p:spPr>
          <a:xfrm flipH="1">
            <a:off x="880613" y="3611468"/>
            <a:ext cx="959363" cy="1030566"/>
          </a:xfrm>
          <a:custGeom>
            <a:avLst/>
            <a:gdLst/>
            <a:ahLst/>
            <a:cxnLst/>
            <a:rect l="l" t="t" r="r" b="b"/>
            <a:pathLst>
              <a:path w="959363" h="1030566">
                <a:moveTo>
                  <a:pt x="959363" y="0"/>
                </a:moveTo>
                <a:lnTo>
                  <a:pt x="0" y="0"/>
                </a:lnTo>
                <a:lnTo>
                  <a:pt x="0" y="1030565"/>
                </a:lnTo>
                <a:lnTo>
                  <a:pt x="959363" y="1030565"/>
                </a:lnTo>
                <a:lnTo>
                  <a:pt x="959363"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091298" y="3841001"/>
            <a:ext cx="537992" cy="51435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Montserrat"/>
              </a:rPr>
              <a:t>1</a:t>
            </a:r>
          </a:p>
        </p:txBody>
      </p:sp>
      <p:sp>
        <p:nvSpPr>
          <p:cNvPr id="6" name="TextBox 6"/>
          <p:cNvSpPr txBox="1"/>
          <p:nvPr/>
        </p:nvSpPr>
        <p:spPr>
          <a:xfrm>
            <a:off x="7739597" y="3874997"/>
            <a:ext cx="4118916" cy="396240"/>
          </a:xfrm>
          <a:prstGeom prst="rect">
            <a:avLst/>
          </a:prstGeom>
        </p:spPr>
        <p:txBody>
          <a:bodyPr lIns="0" tIns="0" rIns="0" bIns="0" rtlCol="0" anchor="t">
            <a:spAutoFit/>
          </a:bodyPr>
          <a:lstStyle/>
          <a:p>
            <a:pPr>
              <a:lnSpc>
                <a:spcPts val="3359"/>
              </a:lnSpc>
              <a:spcBef>
                <a:spcPct val="0"/>
              </a:spcBef>
            </a:pPr>
            <a:r>
              <a:rPr lang="en-US" sz="2400">
                <a:solidFill>
                  <a:srgbClr val="000000"/>
                </a:solidFill>
                <a:latin typeface="Montserrat"/>
              </a:rPr>
              <a:t>Pengertian Unit Testing</a:t>
            </a:r>
          </a:p>
        </p:txBody>
      </p:sp>
      <p:sp>
        <p:nvSpPr>
          <p:cNvPr id="7" name="Freeform 7"/>
          <p:cNvSpPr/>
          <p:nvPr/>
        </p:nvSpPr>
        <p:spPr>
          <a:xfrm flipH="1">
            <a:off x="6429488" y="3611468"/>
            <a:ext cx="959363" cy="1030566"/>
          </a:xfrm>
          <a:custGeom>
            <a:avLst/>
            <a:gdLst/>
            <a:ahLst/>
            <a:cxnLst/>
            <a:rect l="l" t="t" r="r" b="b"/>
            <a:pathLst>
              <a:path w="959363" h="1030566">
                <a:moveTo>
                  <a:pt x="959363" y="0"/>
                </a:moveTo>
                <a:lnTo>
                  <a:pt x="0" y="0"/>
                </a:lnTo>
                <a:lnTo>
                  <a:pt x="0" y="1030565"/>
                </a:lnTo>
                <a:lnTo>
                  <a:pt x="959363" y="1030565"/>
                </a:lnTo>
                <a:lnTo>
                  <a:pt x="959363"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6640173" y="3841001"/>
            <a:ext cx="537992" cy="51435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Montserrat"/>
              </a:rPr>
              <a:t>3</a:t>
            </a:r>
          </a:p>
        </p:txBody>
      </p:sp>
      <p:sp>
        <p:nvSpPr>
          <p:cNvPr id="9" name="TextBox 9"/>
          <p:cNvSpPr txBox="1"/>
          <p:nvPr/>
        </p:nvSpPr>
        <p:spPr>
          <a:xfrm>
            <a:off x="13288471" y="3874997"/>
            <a:ext cx="4118916" cy="396240"/>
          </a:xfrm>
          <a:prstGeom prst="rect">
            <a:avLst/>
          </a:prstGeom>
        </p:spPr>
        <p:txBody>
          <a:bodyPr lIns="0" tIns="0" rIns="0" bIns="0" rtlCol="0" anchor="t">
            <a:spAutoFit/>
          </a:bodyPr>
          <a:lstStyle/>
          <a:p>
            <a:pPr>
              <a:lnSpc>
                <a:spcPts val="3359"/>
              </a:lnSpc>
              <a:spcBef>
                <a:spcPct val="0"/>
              </a:spcBef>
            </a:pPr>
            <a:r>
              <a:rPr lang="en-US" sz="2400">
                <a:solidFill>
                  <a:srgbClr val="000000"/>
                </a:solidFill>
                <a:latin typeface="Montserrat"/>
              </a:rPr>
              <a:t>Pengertian CI/CD</a:t>
            </a:r>
          </a:p>
        </p:txBody>
      </p:sp>
      <p:sp>
        <p:nvSpPr>
          <p:cNvPr id="10" name="Freeform 10"/>
          <p:cNvSpPr/>
          <p:nvPr/>
        </p:nvSpPr>
        <p:spPr>
          <a:xfrm flipH="1">
            <a:off x="11978363" y="3611468"/>
            <a:ext cx="959363" cy="1030566"/>
          </a:xfrm>
          <a:custGeom>
            <a:avLst/>
            <a:gdLst/>
            <a:ahLst/>
            <a:cxnLst/>
            <a:rect l="l" t="t" r="r" b="b"/>
            <a:pathLst>
              <a:path w="959363" h="1030566">
                <a:moveTo>
                  <a:pt x="959363" y="0"/>
                </a:moveTo>
                <a:lnTo>
                  <a:pt x="0" y="0"/>
                </a:lnTo>
                <a:lnTo>
                  <a:pt x="0" y="1030565"/>
                </a:lnTo>
                <a:lnTo>
                  <a:pt x="959363" y="1030565"/>
                </a:lnTo>
                <a:lnTo>
                  <a:pt x="959363"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TextBox 11"/>
          <p:cNvSpPr txBox="1"/>
          <p:nvPr/>
        </p:nvSpPr>
        <p:spPr>
          <a:xfrm>
            <a:off x="12189048" y="3841001"/>
            <a:ext cx="537992" cy="51435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Montserrat"/>
              </a:rPr>
              <a:t>5</a:t>
            </a:r>
          </a:p>
        </p:txBody>
      </p:sp>
      <p:grpSp>
        <p:nvGrpSpPr>
          <p:cNvPr id="12" name="Group 12"/>
          <p:cNvGrpSpPr/>
          <p:nvPr/>
        </p:nvGrpSpPr>
        <p:grpSpPr>
          <a:xfrm>
            <a:off x="0" y="10058358"/>
            <a:ext cx="4805340" cy="1068660"/>
            <a:chOff x="0" y="0"/>
            <a:chExt cx="6407120" cy="1424880"/>
          </a:xfrm>
        </p:grpSpPr>
        <p:grpSp>
          <p:nvGrpSpPr>
            <p:cNvPr id="13" name="Group 13"/>
            <p:cNvGrpSpPr/>
            <p:nvPr/>
          </p:nvGrpSpPr>
          <p:grpSpPr>
            <a:xfrm>
              <a:off x="3034240" y="0"/>
              <a:ext cx="3372880" cy="1424880"/>
              <a:chOff x="0" y="0"/>
              <a:chExt cx="666248" cy="281458"/>
            </a:xfrm>
          </p:grpSpPr>
          <p:sp>
            <p:nvSpPr>
              <p:cNvPr id="14" name="Freeform 14"/>
              <p:cNvSpPr/>
              <p:nvPr/>
            </p:nvSpPr>
            <p:spPr>
              <a:xfrm>
                <a:off x="0" y="0"/>
                <a:ext cx="666248" cy="281458"/>
              </a:xfrm>
              <a:custGeom>
                <a:avLst/>
                <a:gdLst/>
                <a:ahLst/>
                <a:cxnLst/>
                <a:rect l="l" t="t" r="r" b="b"/>
                <a:pathLst>
                  <a:path w="666248" h="281458">
                    <a:moveTo>
                      <a:pt x="0" y="0"/>
                    </a:moveTo>
                    <a:lnTo>
                      <a:pt x="666248" y="0"/>
                    </a:lnTo>
                    <a:lnTo>
                      <a:pt x="666248" y="281458"/>
                    </a:lnTo>
                    <a:lnTo>
                      <a:pt x="0" y="281458"/>
                    </a:lnTo>
                    <a:close/>
                  </a:path>
                </a:pathLst>
              </a:custGeom>
              <a:solidFill>
                <a:srgbClr val="DBBF8B"/>
              </a:solidFill>
            </p:spPr>
          </p:sp>
          <p:sp>
            <p:nvSpPr>
              <p:cNvPr id="15" name="TextBox 15"/>
              <p:cNvSpPr txBox="1"/>
              <p:nvPr/>
            </p:nvSpPr>
            <p:spPr>
              <a:xfrm>
                <a:off x="0" y="-38100"/>
                <a:ext cx="666248" cy="319558"/>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0" y="0"/>
              <a:ext cx="5341693" cy="1424880"/>
              <a:chOff x="0" y="0"/>
              <a:chExt cx="1055149" cy="281458"/>
            </a:xfrm>
          </p:grpSpPr>
          <p:sp>
            <p:nvSpPr>
              <p:cNvPr id="17" name="Freeform 17"/>
              <p:cNvSpPr/>
              <p:nvPr/>
            </p:nvSpPr>
            <p:spPr>
              <a:xfrm>
                <a:off x="0" y="0"/>
                <a:ext cx="1055149" cy="281458"/>
              </a:xfrm>
              <a:custGeom>
                <a:avLst/>
                <a:gdLst/>
                <a:ahLst/>
                <a:cxnLst/>
                <a:rect l="l" t="t" r="r" b="b"/>
                <a:pathLst>
                  <a:path w="1055149" h="281458">
                    <a:moveTo>
                      <a:pt x="0" y="0"/>
                    </a:moveTo>
                    <a:lnTo>
                      <a:pt x="1055149" y="0"/>
                    </a:lnTo>
                    <a:lnTo>
                      <a:pt x="1055149" y="281458"/>
                    </a:lnTo>
                    <a:lnTo>
                      <a:pt x="0" y="281458"/>
                    </a:lnTo>
                    <a:close/>
                  </a:path>
                </a:pathLst>
              </a:custGeom>
              <a:solidFill>
                <a:srgbClr val="3D685B"/>
              </a:solidFill>
            </p:spPr>
          </p:sp>
          <p:sp>
            <p:nvSpPr>
              <p:cNvPr id="18" name="TextBox 18"/>
              <p:cNvSpPr txBox="1"/>
              <p:nvPr/>
            </p:nvSpPr>
            <p:spPr>
              <a:xfrm>
                <a:off x="0" y="-38100"/>
                <a:ext cx="1055149" cy="319558"/>
              </a:xfrm>
              <a:prstGeom prst="rect">
                <a:avLst/>
              </a:prstGeom>
            </p:spPr>
            <p:txBody>
              <a:bodyPr lIns="50800" tIns="50800" rIns="50800" bIns="50800" rtlCol="0" anchor="ctr"/>
              <a:lstStyle/>
              <a:p>
                <a:pPr algn="ctr">
                  <a:lnSpc>
                    <a:spcPts val="2659"/>
                  </a:lnSpc>
                </a:pPr>
                <a:endParaRPr/>
              </a:p>
            </p:txBody>
          </p:sp>
        </p:grpSp>
      </p:grpSp>
      <p:grpSp>
        <p:nvGrpSpPr>
          <p:cNvPr id="19" name="Group 19"/>
          <p:cNvGrpSpPr/>
          <p:nvPr/>
        </p:nvGrpSpPr>
        <p:grpSpPr>
          <a:xfrm rot="-10800000">
            <a:off x="13482660" y="-859315"/>
            <a:ext cx="4805340" cy="1068660"/>
            <a:chOff x="0" y="0"/>
            <a:chExt cx="6407120" cy="1424880"/>
          </a:xfrm>
        </p:grpSpPr>
        <p:grpSp>
          <p:nvGrpSpPr>
            <p:cNvPr id="20" name="Group 20"/>
            <p:cNvGrpSpPr/>
            <p:nvPr/>
          </p:nvGrpSpPr>
          <p:grpSpPr>
            <a:xfrm>
              <a:off x="3034240" y="0"/>
              <a:ext cx="3372880" cy="1424880"/>
              <a:chOff x="0" y="0"/>
              <a:chExt cx="666248" cy="281458"/>
            </a:xfrm>
          </p:grpSpPr>
          <p:sp>
            <p:nvSpPr>
              <p:cNvPr id="21" name="Freeform 21"/>
              <p:cNvSpPr/>
              <p:nvPr/>
            </p:nvSpPr>
            <p:spPr>
              <a:xfrm>
                <a:off x="0" y="0"/>
                <a:ext cx="666248" cy="281458"/>
              </a:xfrm>
              <a:custGeom>
                <a:avLst/>
                <a:gdLst/>
                <a:ahLst/>
                <a:cxnLst/>
                <a:rect l="l" t="t" r="r" b="b"/>
                <a:pathLst>
                  <a:path w="666248" h="281458">
                    <a:moveTo>
                      <a:pt x="0" y="0"/>
                    </a:moveTo>
                    <a:lnTo>
                      <a:pt x="666248" y="0"/>
                    </a:lnTo>
                    <a:lnTo>
                      <a:pt x="666248" y="281458"/>
                    </a:lnTo>
                    <a:lnTo>
                      <a:pt x="0" y="281458"/>
                    </a:lnTo>
                    <a:close/>
                  </a:path>
                </a:pathLst>
              </a:custGeom>
              <a:solidFill>
                <a:srgbClr val="DBBF8B"/>
              </a:solidFill>
            </p:spPr>
          </p:sp>
          <p:sp>
            <p:nvSpPr>
              <p:cNvPr id="22" name="TextBox 22"/>
              <p:cNvSpPr txBox="1"/>
              <p:nvPr/>
            </p:nvSpPr>
            <p:spPr>
              <a:xfrm>
                <a:off x="0" y="-38100"/>
                <a:ext cx="666248" cy="319558"/>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0" y="0"/>
              <a:ext cx="5341693" cy="1424880"/>
              <a:chOff x="0" y="0"/>
              <a:chExt cx="1055149" cy="281458"/>
            </a:xfrm>
          </p:grpSpPr>
          <p:sp>
            <p:nvSpPr>
              <p:cNvPr id="24" name="Freeform 24"/>
              <p:cNvSpPr/>
              <p:nvPr/>
            </p:nvSpPr>
            <p:spPr>
              <a:xfrm>
                <a:off x="0" y="0"/>
                <a:ext cx="1055149" cy="281458"/>
              </a:xfrm>
              <a:custGeom>
                <a:avLst/>
                <a:gdLst/>
                <a:ahLst/>
                <a:cxnLst/>
                <a:rect l="l" t="t" r="r" b="b"/>
                <a:pathLst>
                  <a:path w="1055149" h="281458">
                    <a:moveTo>
                      <a:pt x="0" y="0"/>
                    </a:moveTo>
                    <a:lnTo>
                      <a:pt x="1055149" y="0"/>
                    </a:lnTo>
                    <a:lnTo>
                      <a:pt x="1055149" y="281458"/>
                    </a:lnTo>
                    <a:lnTo>
                      <a:pt x="0" y="281458"/>
                    </a:lnTo>
                    <a:close/>
                  </a:path>
                </a:pathLst>
              </a:custGeom>
              <a:solidFill>
                <a:srgbClr val="3D685B"/>
              </a:solidFill>
            </p:spPr>
          </p:sp>
          <p:sp>
            <p:nvSpPr>
              <p:cNvPr id="25" name="TextBox 25"/>
              <p:cNvSpPr txBox="1"/>
              <p:nvPr/>
            </p:nvSpPr>
            <p:spPr>
              <a:xfrm>
                <a:off x="0" y="-38100"/>
                <a:ext cx="1055149" cy="319558"/>
              </a:xfrm>
              <a:prstGeom prst="rect">
                <a:avLst/>
              </a:prstGeom>
            </p:spPr>
            <p:txBody>
              <a:bodyPr lIns="50800" tIns="50800" rIns="50800" bIns="50800" rtlCol="0" anchor="ctr"/>
              <a:lstStyle/>
              <a:p>
                <a:pPr algn="ctr">
                  <a:lnSpc>
                    <a:spcPts val="2659"/>
                  </a:lnSpc>
                </a:pPr>
                <a:endParaRPr/>
              </a:p>
            </p:txBody>
          </p:sp>
        </p:grpSp>
      </p:grpSp>
      <p:sp>
        <p:nvSpPr>
          <p:cNvPr id="26" name="TextBox 26"/>
          <p:cNvSpPr txBox="1"/>
          <p:nvPr/>
        </p:nvSpPr>
        <p:spPr>
          <a:xfrm>
            <a:off x="2190722" y="5944466"/>
            <a:ext cx="4118916" cy="396240"/>
          </a:xfrm>
          <a:prstGeom prst="rect">
            <a:avLst/>
          </a:prstGeom>
        </p:spPr>
        <p:txBody>
          <a:bodyPr lIns="0" tIns="0" rIns="0" bIns="0" rtlCol="0" anchor="t">
            <a:spAutoFit/>
          </a:bodyPr>
          <a:lstStyle/>
          <a:p>
            <a:pPr>
              <a:lnSpc>
                <a:spcPts val="3359"/>
              </a:lnSpc>
              <a:spcBef>
                <a:spcPct val="0"/>
              </a:spcBef>
            </a:pPr>
            <a:r>
              <a:rPr lang="en-US" sz="2400">
                <a:solidFill>
                  <a:srgbClr val="000000"/>
                </a:solidFill>
                <a:latin typeface="Montserrat"/>
              </a:rPr>
              <a:t>Proses White Box Testing</a:t>
            </a:r>
          </a:p>
        </p:txBody>
      </p:sp>
      <p:sp>
        <p:nvSpPr>
          <p:cNvPr id="27" name="Freeform 27"/>
          <p:cNvSpPr/>
          <p:nvPr/>
        </p:nvSpPr>
        <p:spPr>
          <a:xfrm flipH="1">
            <a:off x="880613" y="5680937"/>
            <a:ext cx="959363" cy="1030566"/>
          </a:xfrm>
          <a:custGeom>
            <a:avLst/>
            <a:gdLst/>
            <a:ahLst/>
            <a:cxnLst/>
            <a:rect l="l" t="t" r="r" b="b"/>
            <a:pathLst>
              <a:path w="959363" h="1030566">
                <a:moveTo>
                  <a:pt x="959363" y="0"/>
                </a:moveTo>
                <a:lnTo>
                  <a:pt x="0" y="0"/>
                </a:lnTo>
                <a:lnTo>
                  <a:pt x="0" y="1030566"/>
                </a:lnTo>
                <a:lnTo>
                  <a:pt x="959363" y="1030566"/>
                </a:lnTo>
                <a:lnTo>
                  <a:pt x="959363"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8" name="TextBox 28"/>
          <p:cNvSpPr txBox="1"/>
          <p:nvPr/>
        </p:nvSpPr>
        <p:spPr>
          <a:xfrm>
            <a:off x="1091298" y="5910470"/>
            <a:ext cx="537992" cy="51435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Montserrat"/>
              </a:rPr>
              <a:t>2</a:t>
            </a:r>
          </a:p>
        </p:txBody>
      </p:sp>
      <p:sp>
        <p:nvSpPr>
          <p:cNvPr id="29" name="TextBox 29"/>
          <p:cNvSpPr txBox="1"/>
          <p:nvPr/>
        </p:nvSpPr>
        <p:spPr>
          <a:xfrm>
            <a:off x="7739597" y="5944466"/>
            <a:ext cx="4118916" cy="396240"/>
          </a:xfrm>
          <a:prstGeom prst="rect">
            <a:avLst/>
          </a:prstGeom>
        </p:spPr>
        <p:txBody>
          <a:bodyPr lIns="0" tIns="0" rIns="0" bIns="0" rtlCol="0" anchor="t">
            <a:spAutoFit/>
          </a:bodyPr>
          <a:lstStyle/>
          <a:p>
            <a:pPr>
              <a:lnSpc>
                <a:spcPts val="3359"/>
              </a:lnSpc>
              <a:spcBef>
                <a:spcPct val="0"/>
              </a:spcBef>
            </a:pPr>
            <a:r>
              <a:rPr lang="en-US" sz="2400">
                <a:solidFill>
                  <a:srgbClr val="000000"/>
                </a:solidFill>
                <a:latin typeface="Montserrat"/>
              </a:rPr>
              <a:t>Fase Fase Unit Testing</a:t>
            </a:r>
          </a:p>
        </p:txBody>
      </p:sp>
      <p:sp>
        <p:nvSpPr>
          <p:cNvPr id="30" name="Freeform 30"/>
          <p:cNvSpPr/>
          <p:nvPr/>
        </p:nvSpPr>
        <p:spPr>
          <a:xfrm flipH="1">
            <a:off x="6429488" y="5680937"/>
            <a:ext cx="959363" cy="1030566"/>
          </a:xfrm>
          <a:custGeom>
            <a:avLst/>
            <a:gdLst/>
            <a:ahLst/>
            <a:cxnLst/>
            <a:rect l="l" t="t" r="r" b="b"/>
            <a:pathLst>
              <a:path w="959363" h="1030566">
                <a:moveTo>
                  <a:pt x="959363" y="0"/>
                </a:moveTo>
                <a:lnTo>
                  <a:pt x="0" y="0"/>
                </a:lnTo>
                <a:lnTo>
                  <a:pt x="0" y="1030566"/>
                </a:lnTo>
                <a:lnTo>
                  <a:pt x="959363" y="1030566"/>
                </a:lnTo>
                <a:lnTo>
                  <a:pt x="959363"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1" name="TextBox 31"/>
          <p:cNvSpPr txBox="1"/>
          <p:nvPr/>
        </p:nvSpPr>
        <p:spPr>
          <a:xfrm>
            <a:off x="6640173" y="5910470"/>
            <a:ext cx="537992" cy="51435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Montserrat"/>
              </a:rPr>
              <a:t>4</a:t>
            </a:r>
          </a:p>
        </p:txBody>
      </p:sp>
      <p:sp>
        <p:nvSpPr>
          <p:cNvPr id="32" name="TextBox 32"/>
          <p:cNvSpPr txBox="1"/>
          <p:nvPr/>
        </p:nvSpPr>
        <p:spPr>
          <a:xfrm>
            <a:off x="13168621" y="5886638"/>
            <a:ext cx="4118916" cy="815340"/>
          </a:xfrm>
          <a:prstGeom prst="rect">
            <a:avLst/>
          </a:prstGeom>
        </p:spPr>
        <p:txBody>
          <a:bodyPr lIns="0" tIns="0" rIns="0" bIns="0" rtlCol="0" anchor="t">
            <a:spAutoFit/>
          </a:bodyPr>
          <a:lstStyle/>
          <a:p>
            <a:pPr>
              <a:lnSpc>
                <a:spcPts val="3359"/>
              </a:lnSpc>
              <a:spcBef>
                <a:spcPct val="0"/>
              </a:spcBef>
            </a:pPr>
            <a:r>
              <a:rPr lang="en-US" sz="2400">
                <a:solidFill>
                  <a:srgbClr val="000000"/>
                </a:solidFill>
                <a:latin typeface="Montserrat"/>
              </a:rPr>
              <a:t>Langkah - Langkah Konfigurasi CI/CD</a:t>
            </a:r>
          </a:p>
        </p:txBody>
      </p:sp>
      <p:sp>
        <p:nvSpPr>
          <p:cNvPr id="33" name="Freeform 33"/>
          <p:cNvSpPr/>
          <p:nvPr/>
        </p:nvSpPr>
        <p:spPr>
          <a:xfrm flipH="1">
            <a:off x="11858512" y="5623108"/>
            <a:ext cx="959363" cy="1030566"/>
          </a:xfrm>
          <a:custGeom>
            <a:avLst/>
            <a:gdLst/>
            <a:ahLst/>
            <a:cxnLst/>
            <a:rect l="l" t="t" r="r" b="b"/>
            <a:pathLst>
              <a:path w="959363" h="1030566">
                <a:moveTo>
                  <a:pt x="959363" y="0"/>
                </a:moveTo>
                <a:lnTo>
                  <a:pt x="0" y="0"/>
                </a:lnTo>
                <a:lnTo>
                  <a:pt x="0" y="1030566"/>
                </a:lnTo>
                <a:lnTo>
                  <a:pt x="959363" y="1030566"/>
                </a:lnTo>
                <a:lnTo>
                  <a:pt x="959363"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4" name="TextBox 34"/>
          <p:cNvSpPr txBox="1"/>
          <p:nvPr/>
        </p:nvSpPr>
        <p:spPr>
          <a:xfrm>
            <a:off x="12069198" y="5852641"/>
            <a:ext cx="537992" cy="51435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Montserrat"/>
              </a:rPr>
              <a:t>6</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p:cNvGrpSpPr/>
        <p:nvPr/>
      </p:nvGrpSpPr>
      <p:grpSpPr>
        <a:xfrm>
          <a:off x="0" y="0"/>
          <a:ext cx="0" cy="0"/>
          <a:chOff x="0" y="0"/>
          <a:chExt cx="0" cy="0"/>
        </a:xfrm>
      </p:grpSpPr>
      <p:sp>
        <p:nvSpPr>
          <p:cNvPr id="2" name="Freeform 2"/>
          <p:cNvSpPr/>
          <p:nvPr/>
        </p:nvSpPr>
        <p:spPr>
          <a:xfrm>
            <a:off x="11272344" y="1028700"/>
            <a:ext cx="5482971" cy="8229600"/>
          </a:xfrm>
          <a:custGeom>
            <a:avLst/>
            <a:gdLst/>
            <a:ahLst/>
            <a:cxnLst/>
            <a:rect l="l" t="t" r="r" b="b"/>
            <a:pathLst>
              <a:path w="5482971" h="8229600">
                <a:moveTo>
                  <a:pt x="0" y="0"/>
                </a:moveTo>
                <a:lnTo>
                  <a:pt x="5482971" y="0"/>
                </a:lnTo>
                <a:lnTo>
                  <a:pt x="5482971" y="8229600"/>
                </a:lnTo>
                <a:lnTo>
                  <a:pt x="0" y="8229600"/>
                </a:lnTo>
                <a:lnTo>
                  <a:pt x="0" y="0"/>
                </a:lnTo>
                <a:close/>
              </a:path>
            </a:pathLst>
          </a:custGeom>
          <a:blipFill>
            <a:blip r:embed="rId2"/>
            <a:stretch>
              <a:fillRect/>
            </a:stretch>
          </a:blipFill>
        </p:spPr>
      </p:sp>
      <p:grpSp>
        <p:nvGrpSpPr>
          <p:cNvPr id="3" name="Group 3"/>
          <p:cNvGrpSpPr/>
          <p:nvPr/>
        </p:nvGrpSpPr>
        <p:grpSpPr>
          <a:xfrm>
            <a:off x="0" y="9989678"/>
            <a:ext cx="18288000" cy="297322"/>
            <a:chOff x="0" y="0"/>
            <a:chExt cx="4816593" cy="78307"/>
          </a:xfrm>
        </p:grpSpPr>
        <p:sp>
          <p:nvSpPr>
            <p:cNvPr id="4" name="Freeform 4"/>
            <p:cNvSpPr/>
            <p:nvPr/>
          </p:nvSpPr>
          <p:spPr>
            <a:xfrm>
              <a:off x="0" y="0"/>
              <a:ext cx="4816592" cy="78307"/>
            </a:xfrm>
            <a:custGeom>
              <a:avLst/>
              <a:gdLst/>
              <a:ahLst/>
              <a:cxnLst/>
              <a:rect l="l" t="t" r="r" b="b"/>
              <a:pathLst>
                <a:path w="4816592" h="78307">
                  <a:moveTo>
                    <a:pt x="0" y="0"/>
                  </a:moveTo>
                  <a:lnTo>
                    <a:pt x="4816592" y="0"/>
                  </a:lnTo>
                  <a:lnTo>
                    <a:pt x="4816592" y="78307"/>
                  </a:lnTo>
                  <a:lnTo>
                    <a:pt x="0" y="78307"/>
                  </a:lnTo>
                  <a:close/>
                </a:path>
              </a:pathLst>
            </a:custGeom>
            <a:solidFill>
              <a:srgbClr val="3D685B"/>
            </a:solidFill>
          </p:spPr>
        </p:sp>
        <p:sp>
          <p:nvSpPr>
            <p:cNvPr id="5" name="TextBox 5"/>
            <p:cNvSpPr txBox="1"/>
            <p:nvPr/>
          </p:nvSpPr>
          <p:spPr>
            <a:xfrm>
              <a:off x="0" y="-38100"/>
              <a:ext cx="4816593" cy="116407"/>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flipV="1">
            <a:off x="10724390" y="1028700"/>
            <a:ext cx="0" cy="2952301"/>
          </a:xfrm>
          <a:prstGeom prst="line">
            <a:avLst/>
          </a:prstGeom>
          <a:ln w="19050" cap="flat">
            <a:solidFill>
              <a:srgbClr val="3D685B"/>
            </a:solidFill>
            <a:prstDash val="solid"/>
            <a:headEnd type="none" w="sm" len="sm"/>
            <a:tailEnd type="none" w="sm" len="sm"/>
          </a:ln>
        </p:spPr>
      </p:sp>
      <p:sp>
        <p:nvSpPr>
          <p:cNvPr id="7" name="AutoShape 7"/>
          <p:cNvSpPr/>
          <p:nvPr/>
        </p:nvSpPr>
        <p:spPr>
          <a:xfrm flipV="1">
            <a:off x="17278350" y="6305999"/>
            <a:ext cx="0" cy="2952301"/>
          </a:xfrm>
          <a:prstGeom prst="line">
            <a:avLst/>
          </a:prstGeom>
          <a:ln w="19050" cap="flat">
            <a:solidFill>
              <a:srgbClr val="3D685B"/>
            </a:solidFill>
            <a:prstDash val="solid"/>
            <a:headEnd type="none" w="sm" len="sm"/>
            <a:tailEnd type="none" w="sm" len="sm"/>
          </a:ln>
        </p:spPr>
      </p:sp>
      <p:grpSp>
        <p:nvGrpSpPr>
          <p:cNvPr id="8" name="Group 8"/>
          <p:cNvGrpSpPr/>
          <p:nvPr/>
        </p:nvGrpSpPr>
        <p:grpSpPr>
          <a:xfrm>
            <a:off x="10825691" y="4820307"/>
            <a:ext cx="872732" cy="872732"/>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3D685B"/>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313550" y="1158171"/>
            <a:ext cx="8858390" cy="679448"/>
          </a:xfrm>
          <a:prstGeom prst="rect">
            <a:avLst/>
          </a:prstGeom>
        </p:spPr>
        <p:txBody>
          <a:bodyPr lIns="0" tIns="0" rIns="0" bIns="0" rtlCol="0" anchor="t">
            <a:spAutoFit/>
          </a:bodyPr>
          <a:lstStyle/>
          <a:p>
            <a:pPr>
              <a:lnSpc>
                <a:spcPts val="5600"/>
              </a:lnSpc>
            </a:pPr>
            <a:r>
              <a:rPr lang="en-US" sz="4000" spc="352">
                <a:solidFill>
                  <a:srgbClr val="000000"/>
                </a:solidFill>
                <a:latin typeface="Montserrat"/>
              </a:rPr>
              <a:t>Pengertian WhiteBox Testing</a:t>
            </a:r>
          </a:p>
        </p:txBody>
      </p:sp>
      <p:sp>
        <p:nvSpPr>
          <p:cNvPr id="12" name="TextBox 12"/>
          <p:cNvSpPr txBox="1"/>
          <p:nvPr/>
        </p:nvSpPr>
        <p:spPr>
          <a:xfrm>
            <a:off x="1313550" y="2764933"/>
            <a:ext cx="7293680" cy="6682740"/>
          </a:xfrm>
          <a:prstGeom prst="rect">
            <a:avLst/>
          </a:prstGeom>
        </p:spPr>
        <p:txBody>
          <a:bodyPr lIns="0" tIns="0" rIns="0" bIns="0" rtlCol="0" anchor="t">
            <a:spAutoFit/>
          </a:bodyPr>
          <a:lstStyle/>
          <a:p>
            <a:pPr>
              <a:lnSpc>
                <a:spcPts val="3359"/>
              </a:lnSpc>
            </a:pPr>
            <a:r>
              <a:rPr lang="en-US" sz="2400">
                <a:solidFill>
                  <a:srgbClr val="000000"/>
                </a:solidFill>
                <a:latin typeface="Montserrat"/>
              </a:rPr>
              <a:t>White Box Testing adalah metode desain uji kasus yang menggunakan struktur kontrol dari desain procedural untuk membuat test case. White box testing dapat mengungkapkan kesalahan implementasi seperti manajemen kunci yang buruk dengan menganalisis kerja internal dan struktur dari software.</a:t>
            </a:r>
          </a:p>
          <a:p>
            <a:pPr>
              <a:lnSpc>
                <a:spcPts val="3359"/>
              </a:lnSpc>
            </a:pPr>
            <a:endParaRPr lang="en-US" sz="2400">
              <a:solidFill>
                <a:srgbClr val="000000"/>
              </a:solidFill>
              <a:latin typeface="Montserrat"/>
            </a:endParaRPr>
          </a:p>
          <a:p>
            <a:pPr>
              <a:lnSpc>
                <a:spcPts val="3359"/>
              </a:lnSpc>
            </a:pPr>
            <a:endParaRPr lang="en-US" sz="2400">
              <a:solidFill>
                <a:srgbClr val="000000"/>
              </a:solidFill>
              <a:latin typeface="Montserrat"/>
            </a:endParaRPr>
          </a:p>
          <a:p>
            <a:pPr>
              <a:lnSpc>
                <a:spcPts val="3359"/>
              </a:lnSpc>
            </a:pPr>
            <a:r>
              <a:rPr lang="en-US" sz="2400">
                <a:solidFill>
                  <a:srgbClr val="000000"/>
                </a:solidFill>
                <a:latin typeface="Montserrat"/>
              </a:rPr>
              <a:t>Pengujian white box berlaku pada saat integrasi, satuan dari tingkat sistem dari proses pengujian perangkat lunak. Dalam pengujian white box penguji perlu melihat kedalam sumber kode dan mengetahui unit kode jika berperilaku tidak semestinya.</a:t>
            </a:r>
          </a:p>
          <a:p>
            <a:pPr>
              <a:lnSpc>
                <a:spcPts val="3359"/>
              </a:lnSpc>
              <a:spcBef>
                <a:spcPct val="0"/>
              </a:spcBef>
            </a:pPr>
            <a:endParaRPr lang="en-US" sz="2400">
              <a:solidFill>
                <a:srgbClr val="000000"/>
              </a:solidFill>
              <a:latin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ED3BC"/>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7914460" cy="10287000"/>
            <a:chOff x="0" y="0"/>
            <a:chExt cx="10552614" cy="13716000"/>
          </a:xfrm>
        </p:grpSpPr>
        <p:pic>
          <p:nvPicPr>
            <p:cNvPr id="3" name="Picture 3"/>
            <p:cNvPicPr>
              <a:picLocks noChangeAspect="1"/>
            </p:cNvPicPr>
            <p:nvPr/>
          </p:nvPicPr>
          <p:blipFill>
            <a:blip r:embed="rId2"/>
            <a:srcRect r="23063"/>
            <a:stretch>
              <a:fillRect/>
            </a:stretch>
          </p:blipFill>
          <p:spPr>
            <a:xfrm flipH="1">
              <a:off x="0" y="0"/>
              <a:ext cx="10552614" cy="13716000"/>
            </a:xfrm>
            <a:prstGeom prst="rect">
              <a:avLst/>
            </a:prstGeom>
          </p:spPr>
        </p:pic>
      </p:grpSp>
      <p:sp>
        <p:nvSpPr>
          <p:cNvPr id="4" name="Freeform 4"/>
          <p:cNvSpPr/>
          <p:nvPr/>
        </p:nvSpPr>
        <p:spPr>
          <a:xfrm>
            <a:off x="15942567" y="7369086"/>
            <a:ext cx="5524800" cy="5524800"/>
          </a:xfrm>
          <a:custGeom>
            <a:avLst/>
            <a:gdLst/>
            <a:ahLst/>
            <a:cxnLst/>
            <a:rect l="l" t="t" r="r" b="b"/>
            <a:pathLst>
              <a:path w="5524800" h="5524800">
                <a:moveTo>
                  <a:pt x="0" y="0"/>
                </a:moveTo>
                <a:lnTo>
                  <a:pt x="5524800" y="0"/>
                </a:lnTo>
                <a:lnTo>
                  <a:pt x="5524800" y="5524801"/>
                </a:lnTo>
                <a:lnTo>
                  <a:pt x="0" y="5524801"/>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5" name="Freeform 5"/>
          <p:cNvSpPr/>
          <p:nvPr/>
        </p:nvSpPr>
        <p:spPr>
          <a:xfrm>
            <a:off x="8528919" y="1865656"/>
            <a:ext cx="5444820" cy="2512994"/>
          </a:xfrm>
          <a:custGeom>
            <a:avLst/>
            <a:gdLst/>
            <a:ahLst/>
            <a:cxnLst/>
            <a:rect l="l" t="t" r="r" b="b"/>
            <a:pathLst>
              <a:path w="5444820" h="2512994">
                <a:moveTo>
                  <a:pt x="0" y="0"/>
                </a:moveTo>
                <a:lnTo>
                  <a:pt x="5444820" y="0"/>
                </a:lnTo>
                <a:lnTo>
                  <a:pt x="5444820" y="2512994"/>
                </a:lnTo>
                <a:lnTo>
                  <a:pt x="0" y="2512994"/>
                </a:lnTo>
                <a:lnTo>
                  <a:pt x="0" y="0"/>
                </a:lnTo>
                <a:close/>
              </a:path>
            </a:pathLst>
          </a:custGeom>
          <a:blipFill>
            <a:blip r:embed="rId5"/>
            <a:stretch>
              <a:fillRect/>
            </a:stretch>
          </a:blipFill>
        </p:spPr>
      </p:sp>
      <p:sp>
        <p:nvSpPr>
          <p:cNvPr id="6" name="Freeform 6"/>
          <p:cNvSpPr/>
          <p:nvPr/>
        </p:nvSpPr>
        <p:spPr>
          <a:xfrm>
            <a:off x="10932212" y="4619338"/>
            <a:ext cx="6083055" cy="2027685"/>
          </a:xfrm>
          <a:custGeom>
            <a:avLst/>
            <a:gdLst/>
            <a:ahLst/>
            <a:cxnLst/>
            <a:rect l="l" t="t" r="r" b="b"/>
            <a:pathLst>
              <a:path w="6083055" h="2027685">
                <a:moveTo>
                  <a:pt x="0" y="0"/>
                </a:moveTo>
                <a:lnTo>
                  <a:pt x="6083054" y="0"/>
                </a:lnTo>
                <a:lnTo>
                  <a:pt x="6083054" y="2027685"/>
                </a:lnTo>
                <a:lnTo>
                  <a:pt x="0" y="2027685"/>
                </a:lnTo>
                <a:lnTo>
                  <a:pt x="0" y="0"/>
                </a:lnTo>
                <a:close/>
              </a:path>
            </a:pathLst>
          </a:custGeom>
          <a:blipFill>
            <a:blip r:embed="rId6"/>
            <a:stretch>
              <a:fillRect/>
            </a:stretch>
          </a:blipFill>
        </p:spPr>
      </p:sp>
      <p:sp>
        <p:nvSpPr>
          <p:cNvPr id="7" name="Freeform 7"/>
          <p:cNvSpPr/>
          <p:nvPr/>
        </p:nvSpPr>
        <p:spPr>
          <a:xfrm>
            <a:off x="8528919" y="6887711"/>
            <a:ext cx="6296193" cy="2469916"/>
          </a:xfrm>
          <a:custGeom>
            <a:avLst/>
            <a:gdLst/>
            <a:ahLst/>
            <a:cxnLst/>
            <a:rect l="l" t="t" r="r" b="b"/>
            <a:pathLst>
              <a:path w="6296193" h="2469916">
                <a:moveTo>
                  <a:pt x="0" y="0"/>
                </a:moveTo>
                <a:lnTo>
                  <a:pt x="6296193" y="0"/>
                </a:lnTo>
                <a:lnTo>
                  <a:pt x="6296193" y="2469916"/>
                </a:lnTo>
                <a:lnTo>
                  <a:pt x="0" y="2469916"/>
                </a:lnTo>
                <a:lnTo>
                  <a:pt x="0" y="0"/>
                </a:lnTo>
                <a:close/>
              </a:path>
            </a:pathLst>
          </a:custGeom>
          <a:blipFill>
            <a:blip r:embed="rId7"/>
            <a:stretch>
              <a:fillRect/>
            </a:stretch>
          </a:blipFill>
        </p:spPr>
      </p:sp>
      <p:sp>
        <p:nvSpPr>
          <p:cNvPr id="8" name="TextBox 8"/>
          <p:cNvSpPr txBox="1"/>
          <p:nvPr/>
        </p:nvSpPr>
        <p:spPr>
          <a:xfrm>
            <a:off x="8528919" y="1139445"/>
            <a:ext cx="7884817" cy="726211"/>
          </a:xfrm>
          <a:prstGeom prst="rect">
            <a:avLst/>
          </a:prstGeom>
        </p:spPr>
        <p:txBody>
          <a:bodyPr lIns="0" tIns="0" rIns="0" bIns="0" rtlCol="0" anchor="t">
            <a:spAutoFit/>
          </a:bodyPr>
          <a:lstStyle/>
          <a:p>
            <a:pPr>
              <a:lnSpc>
                <a:spcPts val="5647"/>
              </a:lnSpc>
              <a:spcBef>
                <a:spcPct val="0"/>
              </a:spcBef>
            </a:pPr>
            <a:r>
              <a:rPr lang="en-US" sz="4034">
                <a:solidFill>
                  <a:srgbClr val="212121"/>
                </a:solidFill>
                <a:latin typeface="Hatton"/>
              </a:rPr>
              <a:t>PROSES WHITEBOX TESTING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p:cNvGrpSpPr/>
        <p:nvPr/>
      </p:nvGrpSpPr>
      <p:grpSpPr>
        <a:xfrm>
          <a:off x="0" y="0"/>
          <a:ext cx="0" cy="0"/>
          <a:chOff x="0" y="0"/>
          <a:chExt cx="0" cy="0"/>
        </a:xfrm>
      </p:grpSpPr>
      <p:grpSp>
        <p:nvGrpSpPr>
          <p:cNvPr id="2" name="Group 2"/>
          <p:cNvGrpSpPr/>
          <p:nvPr/>
        </p:nvGrpSpPr>
        <p:grpSpPr>
          <a:xfrm>
            <a:off x="-1266045" y="9233834"/>
            <a:ext cx="4936674" cy="2130799"/>
            <a:chOff x="0" y="0"/>
            <a:chExt cx="6582233" cy="2841065"/>
          </a:xfrm>
        </p:grpSpPr>
        <p:grpSp>
          <p:nvGrpSpPr>
            <p:cNvPr id="3" name="Group 3"/>
            <p:cNvGrpSpPr/>
            <p:nvPr/>
          </p:nvGrpSpPr>
          <p:grpSpPr>
            <a:xfrm>
              <a:off x="1272516" y="0"/>
              <a:ext cx="5309717" cy="2808444"/>
              <a:chOff x="0" y="0"/>
              <a:chExt cx="1344613" cy="711200"/>
            </a:xfrm>
          </p:grpSpPr>
          <p:sp>
            <p:nvSpPr>
              <p:cNvPr id="4" name="Freeform 4"/>
              <p:cNvSpPr/>
              <p:nvPr/>
            </p:nvSpPr>
            <p:spPr>
              <a:xfrm>
                <a:off x="0" y="0"/>
                <a:ext cx="1344613" cy="711200"/>
              </a:xfrm>
              <a:custGeom>
                <a:avLst/>
                <a:gdLst/>
                <a:ahLst/>
                <a:cxnLst/>
                <a:rect l="l" t="t" r="r" b="b"/>
                <a:pathLst>
                  <a:path w="1344613" h="711200">
                    <a:moveTo>
                      <a:pt x="672307" y="0"/>
                    </a:moveTo>
                    <a:lnTo>
                      <a:pt x="1344613" y="711200"/>
                    </a:lnTo>
                    <a:lnTo>
                      <a:pt x="0" y="711200"/>
                    </a:lnTo>
                    <a:lnTo>
                      <a:pt x="672307" y="0"/>
                    </a:lnTo>
                    <a:close/>
                  </a:path>
                </a:pathLst>
              </a:custGeom>
              <a:solidFill>
                <a:srgbClr val="DBBF8B"/>
              </a:solidFill>
            </p:spPr>
          </p:sp>
          <p:sp>
            <p:nvSpPr>
              <p:cNvPr id="5" name="TextBox 5"/>
              <p:cNvSpPr txBox="1"/>
              <p:nvPr/>
            </p:nvSpPr>
            <p:spPr>
              <a:xfrm>
                <a:off x="210096" y="292100"/>
                <a:ext cx="924422" cy="3683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0" y="32622"/>
              <a:ext cx="5309717" cy="2808444"/>
              <a:chOff x="0" y="0"/>
              <a:chExt cx="1344613" cy="711200"/>
            </a:xfrm>
          </p:grpSpPr>
          <p:sp>
            <p:nvSpPr>
              <p:cNvPr id="7" name="Freeform 7"/>
              <p:cNvSpPr/>
              <p:nvPr/>
            </p:nvSpPr>
            <p:spPr>
              <a:xfrm>
                <a:off x="0" y="0"/>
                <a:ext cx="1344613" cy="711200"/>
              </a:xfrm>
              <a:custGeom>
                <a:avLst/>
                <a:gdLst/>
                <a:ahLst/>
                <a:cxnLst/>
                <a:rect l="l" t="t" r="r" b="b"/>
                <a:pathLst>
                  <a:path w="1344613" h="711200">
                    <a:moveTo>
                      <a:pt x="672307" y="0"/>
                    </a:moveTo>
                    <a:lnTo>
                      <a:pt x="1344613" y="711200"/>
                    </a:lnTo>
                    <a:lnTo>
                      <a:pt x="0" y="711200"/>
                    </a:lnTo>
                    <a:lnTo>
                      <a:pt x="672307" y="0"/>
                    </a:lnTo>
                    <a:close/>
                  </a:path>
                </a:pathLst>
              </a:custGeom>
              <a:solidFill>
                <a:srgbClr val="3D685B"/>
              </a:solidFill>
            </p:spPr>
          </p:sp>
          <p:sp>
            <p:nvSpPr>
              <p:cNvPr id="8" name="TextBox 8"/>
              <p:cNvSpPr txBox="1"/>
              <p:nvPr/>
            </p:nvSpPr>
            <p:spPr>
              <a:xfrm>
                <a:off x="210096" y="292100"/>
                <a:ext cx="924422" cy="368300"/>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10955297" y="-706700"/>
            <a:ext cx="7332703" cy="11005933"/>
          </a:xfrm>
          <a:custGeom>
            <a:avLst/>
            <a:gdLst/>
            <a:ahLst/>
            <a:cxnLst/>
            <a:rect l="l" t="t" r="r" b="b"/>
            <a:pathLst>
              <a:path w="7332703" h="11005933">
                <a:moveTo>
                  <a:pt x="0" y="0"/>
                </a:moveTo>
                <a:lnTo>
                  <a:pt x="7332703" y="0"/>
                </a:lnTo>
                <a:lnTo>
                  <a:pt x="7332703" y="11005933"/>
                </a:lnTo>
                <a:lnTo>
                  <a:pt x="0" y="11005933"/>
                </a:lnTo>
                <a:lnTo>
                  <a:pt x="0" y="0"/>
                </a:lnTo>
                <a:close/>
              </a:path>
            </a:pathLst>
          </a:custGeom>
          <a:blipFill>
            <a:blip r:embed="rId2"/>
            <a:stretch>
              <a:fillRect/>
            </a:stretch>
          </a:blipFill>
        </p:spPr>
      </p:sp>
      <p:grpSp>
        <p:nvGrpSpPr>
          <p:cNvPr id="10" name="Group 10"/>
          <p:cNvGrpSpPr/>
          <p:nvPr/>
        </p:nvGrpSpPr>
        <p:grpSpPr>
          <a:xfrm rot="-10800000">
            <a:off x="8025903" y="-1161383"/>
            <a:ext cx="4936674" cy="2130799"/>
            <a:chOff x="0" y="0"/>
            <a:chExt cx="6582233" cy="2841065"/>
          </a:xfrm>
        </p:grpSpPr>
        <p:grpSp>
          <p:nvGrpSpPr>
            <p:cNvPr id="11" name="Group 11"/>
            <p:cNvGrpSpPr/>
            <p:nvPr/>
          </p:nvGrpSpPr>
          <p:grpSpPr>
            <a:xfrm>
              <a:off x="1272516" y="0"/>
              <a:ext cx="5309717" cy="2808444"/>
              <a:chOff x="0" y="0"/>
              <a:chExt cx="1344613" cy="711200"/>
            </a:xfrm>
          </p:grpSpPr>
          <p:sp>
            <p:nvSpPr>
              <p:cNvPr id="12" name="Freeform 12"/>
              <p:cNvSpPr/>
              <p:nvPr/>
            </p:nvSpPr>
            <p:spPr>
              <a:xfrm>
                <a:off x="0" y="0"/>
                <a:ext cx="1344613" cy="711200"/>
              </a:xfrm>
              <a:custGeom>
                <a:avLst/>
                <a:gdLst/>
                <a:ahLst/>
                <a:cxnLst/>
                <a:rect l="l" t="t" r="r" b="b"/>
                <a:pathLst>
                  <a:path w="1344613" h="711200">
                    <a:moveTo>
                      <a:pt x="672307" y="0"/>
                    </a:moveTo>
                    <a:lnTo>
                      <a:pt x="1344613" y="711200"/>
                    </a:lnTo>
                    <a:lnTo>
                      <a:pt x="0" y="711200"/>
                    </a:lnTo>
                    <a:lnTo>
                      <a:pt x="672307" y="0"/>
                    </a:lnTo>
                    <a:close/>
                  </a:path>
                </a:pathLst>
              </a:custGeom>
              <a:solidFill>
                <a:srgbClr val="DBBF8B"/>
              </a:solidFill>
            </p:spPr>
          </p:sp>
          <p:sp>
            <p:nvSpPr>
              <p:cNvPr id="13" name="TextBox 13"/>
              <p:cNvSpPr txBox="1"/>
              <p:nvPr/>
            </p:nvSpPr>
            <p:spPr>
              <a:xfrm>
                <a:off x="210096" y="292100"/>
                <a:ext cx="924422" cy="3683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0" y="32622"/>
              <a:ext cx="5309717" cy="2808444"/>
              <a:chOff x="0" y="0"/>
              <a:chExt cx="1344613" cy="711200"/>
            </a:xfrm>
          </p:grpSpPr>
          <p:sp>
            <p:nvSpPr>
              <p:cNvPr id="15" name="Freeform 15"/>
              <p:cNvSpPr/>
              <p:nvPr/>
            </p:nvSpPr>
            <p:spPr>
              <a:xfrm>
                <a:off x="0" y="0"/>
                <a:ext cx="1344613" cy="711200"/>
              </a:xfrm>
              <a:custGeom>
                <a:avLst/>
                <a:gdLst/>
                <a:ahLst/>
                <a:cxnLst/>
                <a:rect l="l" t="t" r="r" b="b"/>
                <a:pathLst>
                  <a:path w="1344613" h="711200">
                    <a:moveTo>
                      <a:pt x="672307" y="0"/>
                    </a:moveTo>
                    <a:lnTo>
                      <a:pt x="1344613" y="711200"/>
                    </a:lnTo>
                    <a:lnTo>
                      <a:pt x="0" y="711200"/>
                    </a:lnTo>
                    <a:lnTo>
                      <a:pt x="672307" y="0"/>
                    </a:lnTo>
                    <a:close/>
                  </a:path>
                </a:pathLst>
              </a:custGeom>
              <a:solidFill>
                <a:srgbClr val="3D685B"/>
              </a:solidFill>
            </p:spPr>
          </p:sp>
          <p:sp>
            <p:nvSpPr>
              <p:cNvPr id="16" name="TextBox 16"/>
              <p:cNvSpPr txBox="1"/>
              <p:nvPr/>
            </p:nvSpPr>
            <p:spPr>
              <a:xfrm>
                <a:off x="210096" y="292100"/>
                <a:ext cx="924422" cy="368300"/>
              </a:xfrm>
              <a:prstGeom prst="rect">
                <a:avLst/>
              </a:prstGeom>
            </p:spPr>
            <p:txBody>
              <a:bodyPr lIns="50800" tIns="50800" rIns="50800" bIns="50800" rtlCol="0" anchor="ctr"/>
              <a:lstStyle/>
              <a:p>
                <a:pPr algn="ctr">
                  <a:lnSpc>
                    <a:spcPts val="2659"/>
                  </a:lnSpc>
                </a:pPr>
                <a:endParaRPr/>
              </a:p>
            </p:txBody>
          </p:sp>
        </p:grpSp>
      </p:grpSp>
      <p:sp>
        <p:nvSpPr>
          <p:cNvPr id="17" name="TextBox 17"/>
          <p:cNvSpPr txBox="1"/>
          <p:nvPr/>
        </p:nvSpPr>
        <p:spPr>
          <a:xfrm>
            <a:off x="938274" y="678455"/>
            <a:ext cx="6830406" cy="2503170"/>
          </a:xfrm>
          <a:prstGeom prst="rect">
            <a:avLst/>
          </a:prstGeom>
        </p:spPr>
        <p:txBody>
          <a:bodyPr lIns="0" tIns="0" rIns="0" bIns="0" rtlCol="0" anchor="t">
            <a:spAutoFit/>
          </a:bodyPr>
          <a:lstStyle/>
          <a:p>
            <a:pPr>
              <a:lnSpc>
                <a:spcPts val="10080"/>
              </a:lnSpc>
            </a:pPr>
            <a:r>
              <a:rPr lang="en-US" sz="7200" spc="633">
                <a:solidFill>
                  <a:srgbClr val="000000"/>
                </a:solidFill>
                <a:latin typeface="Montserrat"/>
              </a:rPr>
              <a:t>Pengertian Unit Testing</a:t>
            </a:r>
          </a:p>
        </p:txBody>
      </p:sp>
      <p:sp>
        <p:nvSpPr>
          <p:cNvPr id="18" name="TextBox 18"/>
          <p:cNvSpPr txBox="1"/>
          <p:nvPr/>
        </p:nvSpPr>
        <p:spPr>
          <a:xfrm>
            <a:off x="938274" y="3544888"/>
            <a:ext cx="8630305" cy="6299746"/>
          </a:xfrm>
          <a:prstGeom prst="rect">
            <a:avLst/>
          </a:prstGeom>
        </p:spPr>
        <p:txBody>
          <a:bodyPr lIns="0" tIns="0" rIns="0" bIns="0" rtlCol="0" anchor="t">
            <a:spAutoFit/>
          </a:bodyPr>
          <a:lstStyle/>
          <a:p>
            <a:pPr>
              <a:lnSpc>
                <a:spcPts val="2944"/>
              </a:lnSpc>
            </a:pPr>
            <a:r>
              <a:rPr lang="en-US" sz="2103">
                <a:solidFill>
                  <a:srgbClr val="000000"/>
                </a:solidFill>
                <a:latin typeface="Montserrat"/>
              </a:rPr>
              <a:t>Unit testing adalah teknik untuk menguji apakah kode program perangkat lunak sudah efektif dan bebas dari kesalahan. Pengujian jenis ini dapat membantu dalam menemukan kode program yang kurang efektif tersebut serta dapat mengukur seberapa efektif kode program pada pengembangan perangkat lunak tersebut.</a:t>
            </a:r>
          </a:p>
          <a:p>
            <a:pPr>
              <a:lnSpc>
                <a:spcPts val="2944"/>
              </a:lnSpc>
            </a:pPr>
            <a:endParaRPr lang="en-US" sz="2103">
              <a:solidFill>
                <a:srgbClr val="000000"/>
              </a:solidFill>
              <a:latin typeface="Montserrat"/>
            </a:endParaRPr>
          </a:p>
          <a:p>
            <a:pPr>
              <a:lnSpc>
                <a:spcPts val="2944"/>
              </a:lnSpc>
            </a:pPr>
            <a:endParaRPr lang="en-US" sz="2103">
              <a:solidFill>
                <a:srgbClr val="000000"/>
              </a:solidFill>
              <a:latin typeface="Montserrat"/>
            </a:endParaRPr>
          </a:p>
          <a:p>
            <a:pPr>
              <a:lnSpc>
                <a:spcPts val="2944"/>
              </a:lnSpc>
            </a:pPr>
            <a:r>
              <a:rPr lang="en-US" sz="2103">
                <a:solidFill>
                  <a:srgbClr val="000000"/>
                </a:solidFill>
                <a:latin typeface="Montserrat"/>
              </a:rPr>
              <a:t>Manfaat dari unit testing antara lain:</a:t>
            </a:r>
          </a:p>
          <a:p>
            <a:pPr marL="454143" lvl="1" indent="-227071">
              <a:lnSpc>
                <a:spcPts val="2944"/>
              </a:lnSpc>
              <a:buFont typeface="Arial"/>
              <a:buChar char="•"/>
            </a:pPr>
            <a:r>
              <a:rPr lang="en-US" sz="2103">
                <a:solidFill>
                  <a:srgbClr val="000000"/>
                </a:solidFill>
                <a:latin typeface="Montserrat"/>
              </a:rPr>
              <a:t>Membantu developer memahami basis kode software dan program.</a:t>
            </a:r>
          </a:p>
          <a:p>
            <a:pPr marL="454143" lvl="1" indent="-227071">
              <a:lnSpc>
                <a:spcPts val="2944"/>
              </a:lnSpc>
              <a:buFont typeface="Arial"/>
              <a:buChar char="•"/>
            </a:pPr>
            <a:r>
              <a:rPr lang="en-US" sz="2103">
                <a:solidFill>
                  <a:srgbClr val="000000"/>
                </a:solidFill>
                <a:latin typeface="Montserrat"/>
              </a:rPr>
              <a:t>Memungkinkan developer melakukan perubahan sistem dengan cepat.Dan memastikan setiap unit kode dalam software bisa berjalan lancar.</a:t>
            </a:r>
          </a:p>
          <a:p>
            <a:pPr marL="454143" lvl="1" indent="-227071">
              <a:lnSpc>
                <a:spcPts val="2944"/>
              </a:lnSpc>
              <a:buFont typeface="Arial"/>
              <a:buChar char="•"/>
            </a:pPr>
            <a:r>
              <a:rPr lang="en-US" sz="2103">
                <a:solidFill>
                  <a:srgbClr val="000000"/>
                </a:solidFill>
                <a:latin typeface="Montserrat"/>
              </a:rPr>
              <a:t>Membantu memperbaiki dan mencegah bug sejak awal siklus pengembangan perangkat lunak dan menghemat biaya.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4305274" cy="10287000"/>
            <a:chOff x="0" y="0"/>
            <a:chExt cx="1133899" cy="2709333"/>
          </a:xfrm>
        </p:grpSpPr>
        <p:sp>
          <p:nvSpPr>
            <p:cNvPr id="3" name="Freeform 3"/>
            <p:cNvSpPr/>
            <p:nvPr/>
          </p:nvSpPr>
          <p:spPr>
            <a:xfrm>
              <a:off x="0" y="0"/>
              <a:ext cx="1133899" cy="2709333"/>
            </a:xfrm>
            <a:custGeom>
              <a:avLst/>
              <a:gdLst/>
              <a:ahLst/>
              <a:cxnLst/>
              <a:rect l="l" t="t" r="r" b="b"/>
              <a:pathLst>
                <a:path w="1133899" h="2709333">
                  <a:moveTo>
                    <a:pt x="0" y="0"/>
                  </a:moveTo>
                  <a:lnTo>
                    <a:pt x="1133899" y="0"/>
                  </a:lnTo>
                  <a:lnTo>
                    <a:pt x="1133899" y="2709333"/>
                  </a:lnTo>
                  <a:lnTo>
                    <a:pt x="0" y="2709333"/>
                  </a:lnTo>
                  <a:close/>
                </a:path>
              </a:pathLst>
            </a:custGeom>
            <a:solidFill>
              <a:srgbClr val="DED3BC"/>
            </a:solidFill>
          </p:spPr>
        </p:sp>
        <p:sp>
          <p:nvSpPr>
            <p:cNvPr id="4" name="TextBox 4"/>
            <p:cNvSpPr txBox="1"/>
            <p:nvPr/>
          </p:nvSpPr>
          <p:spPr>
            <a:xfrm>
              <a:off x="0" y="-38100"/>
              <a:ext cx="1133899"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2606349" y="1253745"/>
            <a:ext cx="4975278" cy="7779510"/>
            <a:chOff x="0" y="0"/>
            <a:chExt cx="6633705" cy="10372680"/>
          </a:xfrm>
        </p:grpSpPr>
        <p:pic>
          <p:nvPicPr>
            <p:cNvPr id="6" name="Picture 6"/>
            <p:cNvPicPr>
              <a:picLocks noChangeAspect="1"/>
            </p:cNvPicPr>
            <p:nvPr/>
          </p:nvPicPr>
          <p:blipFill>
            <a:blip r:embed="rId2"/>
            <a:srcRect l="2004" r="2004"/>
            <a:stretch>
              <a:fillRect/>
            </a:stretch>
          </p:blipFill>
          <p:spPr>
            <a:xfrm flipH="1">
              <a:off x="0" y="0"/>
              <a:ext cx="6633705" cy="10372680"/>
            </a:xfrm>
            <a:prstGeom prst="rect">
              <a:avLst/>
            </a:prstGeom>
          </p:spPr>
        </p:pic>
      </p:grpSp>
      <p:sp>
        <p:nvSpPr>
          <p:cNvPr id="7" name="TextBox 7"/>
          <p:cNvSpPr txBox="1"/>
          <p:nvPr/>
        </p:nvSpPr>
        <p:spPr>
          <a:xfrm>
            <a:off x="8528919" y="1120395"/>
            <a:ext cx="7884817" cy="834796"/>
          </a:xfrm>
          <a:prstGeom prst="rect">
            <a:avLst/>
          </a:prstGeom>
        </p:spPr>
        <p:txBody>
          <a:bodyPr lIns="0" tIns="0" rIns="0" bIns="0" rtlCol="0" anchor="t">
            <a:spAutoFit/>
          </a:bodyPr>
          <a:lstStyle/>
          <a:p>
            <a:pPr>
              <a:lnSpc>
                <a:spcPts val="6487"/>
              </a:lnSpc>
              <a:spcBef>
                <a:spcPct val="0"/>
              </a:spcBef>
            </a:pPr>
            <a:r>
              <a:rPr lang="en-US" sz="4634">
                <a:solidFill>
                  <a:srgbClr val="212121"/>
                </a:solidFill>
                <a:latin typeface="Hatton"/>
              </a:rPr>
              <a:t>FASE FASE UNIT TESTINGI</a:t>
            </a:r>
          </a:p>
        </p:txBody>
      </p:sp>
      <p:sp>
        <p:nvSpPr>
          <p:cNvPr id="8" name="TextBox 8"/>
          <p:cNvSpPr txBox="1"/>
          <p:nvPr/>
        </p:nvSpPr>
        <p:spPr>
          <a:xfrm>
            <a:off x="8528919" y="3198365"/>
            <a:ext cx="7884817" cy="4560698"/>
          </a:xfrm>
          <a:prstGeom prst="rect">
            <a:avLst/>
          </a:prstGeom>
        </p:spPr>
        <p:txBody>
          <a:bodyPr lIns="0" tIns="0" rIns="0" bIns="0" rtlCol="0" anchor="t">
            <a:spAutoFit/>
          </a:bodyPr>
          <a:lstStyle/>
          <a:p>
            <a:pPr marL="351086" lvl="1" indent="-175543">
              <a:lnSpc>
                <a:spcPts val="4065"/>
              </a:lnSpc>
              <a:buFont typeface="Arial"/>
              <a:buChar char="•"/>
            </a:pPr>
            <a:r>
              <a:rPr lang="en-US" sz="1626" spc="334">
                <a:solidFill>
                  <a:srgbClr val="212121"/>
                </a:solidFill>
                <a:latin typeface="Montserrat Classic"/>
              </a:rPr>
              <a:t>STATIC UNIT TESTING</a:t>
            </a:r>
          </a:p>
          <a:p>
            <a:pPr marL="351086" lvl="1" indent="-175543">
              <a:lnSpc>
                <a:spcPts val="4065"/>
              </a:lnSpc>
              <a:buFont typeface="Arial"/>
              <a:buChar char="•"/>
            </a:pPr>
            <a:r>
              <a:rPr lang="en-US" sz="1626" spc="334">
                <a:solidFill>
                  <a:srgbClr val="212121"/>
                </a:solidFill>
                <a:latin typeface="Montserrat Classic"/>
              </a:rPr>
              <a:t>PROGRAMMER TIDAK MENGEKSEKUSI UNIT, MELAINKAN KODE TERSEBUT DIPERIKSA ATAS KEMUNGKINAN PERILAKU YANG MUNGKIN TIMBUL SELAMA RUN TIME.</a:t>
            </a:r>
          </a:p>
          <a:p>
            <a:pPr marL="351086" lvl="1" indent="-175543">
              <a:lnSpc>
                <a:spcPts val="4065"/>
              </a:lnSpc>
              <a:buFont typeface="Arial"/>
              <a:buChar char="•"/>
            </a:pPr>
            <a:r>
              <a:rPr lang="en-US" sz="1626" spc="334">
                <a:solidFill>
                  <a:srgbClr val="212121"/>
                </a:solidFill>
                <a:latin typeface="Montserrat Classic"/>
              </a:rPr>
              <a:t>NON EXECUTION BASED UNIT TESTING</a:t>
            </a:r>
          </a:p>
          <a:p>
            <a:pPr marL="351086" lvl="1" indent="-175543">
              <a:lnSpc>
                <a:spcPts val="4065"/>
              </a:lnSpc>
              <a:buFont typeface="Arial"/>
              <a:buChar char="•"/>
            </a:pPr>
            <a:r>
              <a:rPr lang="en-US" sz="1626" spc="334">
                <a:solidFill>
                  <a:srgbClr val="212121"/>
                </a:solidFill>
                <a:latin typeface="Montserrat Classic"/>
              </a:rPr>
              <a:t>DYNAMIC UNIT TESTING</a:t>
            </a:r>
          </a:p>
          <a:p>
            <a:pPr marL="351086" lvl="1" indent="-175543">
              <a:lnSpc>
                <a:spcPts val="4065"/>
              </a:lnSpc>
              <a:buFont typeface="Arial"/>
              <a:buChar char="•"/>
            </a:pPr>
            <a:r>
              <a:rPr lang="en-US" sz="1626" spc="334">
                <a:solidFill>
                  <a:srgbClr val="212121"/>
                </a:solidFill>
                <a:latin typeface="Montserrat Classic"/>
              </a:rPr>
              <a:t>EXECUTION BASE UNIT TESTING</a:t>
            </a:r>
          </a:p>
          <a:p>
            <a:pPr>
              <a:lnSpc>
                <a:spcPts val="4065"/>
              </a:lnSpc>
            </a:pPr>
            <a:endParaRPr lang="en-US" sz="1626" spc="334">
              <a:solidFill>
                <a:srgbClr val="212121"/>
              </a:solidFill>
              <a:latin typeface="Montserrat Classic"/>
            </a:endParaRPr>
          </a:p>
        </p:txBody>
      </p:sp>
      <p:sp>
        <p:nvSpPr>
          <p:cNvPr id="9" name="Freeform 9"/>
          <p:cNvSpPr/>
          <p:nvPr/>
        </p:nvSpPr>
        <p:spPr>
          <a:xfrm>
            <a:off x="15875645" y="7034478"/>
            <a:ext cx="5524800" cy="5524800"/>
          </a:xfrm>
          <a:custGeom>
            <a:avLst/>
            <a:gdLst/>
            <a:ahLst/>
            <a:cxnLst/>
            <a:rect l="l" t="t" r="r" b="b"/>
            <a:pathLst>
              <a:path w="5524800" h="5524800">
                <a:moveTo>
                  <a:pt x="0" y="0"/>
                </a:moveTo>
                <a:lnTo>
                  <a:pt x="5524800" y="0"/>
                </a:lnTo>
                <a:lnTo>
                  <a:pt x="5524800" y="5524800"/>
                </a:lnTo>
                <a:lnTo>
                  <a:pt x="0" y="5524800"/>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10" name="Freeform 10"/>
          <p:cNvSpPr/>
          <p:nvPr/>
        </p:nvSpPr>
        <p:spPr>
          <a:xfrm>
            <a:off x="-3372163" y="-2449841"/>
            <a:ext cx="5524800" cy="5524800"/>
          </a:xfrm>
          <a:custGeom>
            <a:avLst/>
            <a:gdLst/>
            <a:ahLst/>
            <a:cxnLst/>
            <a:rect l="l" t="t" r="r" b="b"/>
            <a:pathLst>
              <a:path w="5524800" h="5524800">
                <a:moveTo>
                  <a:pt x="0" y="0"/>
                </a:moveTo>
                <a:lnTo>
                  <a:pt x="5524800" y="0"/>
                </a:lnTo>
                <a:lnTo>
                  <a:pt x="5524800" y="5524800"/>
                </a:lnTo>
                <a:lnTo>
                  <a:pt x="0" y="5524800"/>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p:cNvGrpSpPr/>
        <p:nvPr/>
      </p:nvGrpSpPr>
      <p:grpSpPr>
        <a:xfrm>
          <a:off x="0" y="0"/>
          <a:ext cx="0" cy="0"/>
          <a:chOff x="0" y="0"/>
          <a:chExt cx="0" cy="0"/>
        </a:xfrm>
      </p:grpSpPr>
      <p:grpSp>
        <p:nvGrpSpPr>
          <p:cNvPr id="2" name="Group 2"/>
          <p:cNvGrpSpPr/>
          <p:nvPr/>
        </p:nvGrpSpPr>
        <p:grpSpPr>
          <a:xfrm>
            <a:off x="12608239" y="81837"/>
            <a:ext cx="5952703" cy="7159071"/>
            <a:chOff x="0" y="0"/>
            <a:chExt cx="1567790" cy="1885517"/>
          </a:xfrm>
        </p:grpSpPr>
        <p:sp>
          <p:nvSpPr>
            <p:cNvPr id="3" name="Freeform 3"/>
            <p:cNvSpPr/>
            <p:nvPr/>
          </p:nvSpPr>
          <p:spPr>
            <a:xfrm>
              <a:off x="0" y="0"/>
              <a:ext cx="1567790" cy="1885517"/>
            </a:xfrm>
            <a:custGeom>
              <a:avLst/>
              <a:gdLst/>
              <a:ahLst/>
              <a:cxnLst/>
              <a:rect l="l" t="t" r="r" b="b"/>
              <a:pathLst>
                <a:path w="1567790" h="1885517">
                  <a:moveTo>
                    <a:pt x="0" y="0"/>
                  </a:moveTo>
                  <a:lnTo>
                    <a:pt x="1567790" y="0"/>
                  </a:lnTo>
                  <a:lnTo>
                    <a:pt x="1567790" y="1885517"/>
                  </a:lnTo>
                  <a:lnTo>
                    <a:pt x="0" y="1885517"/>
                  </a:lnTo>
                  <a:close/>
                </a:path>
              </a:pathLst>
            </a:custGeom>
            <a:solidFill>
              <a:srgbClr val="DBBF8B"/>
            </a:solidFill>
          </p:spPr>
        </p:sp>
        <p:sp>
          <p:nvSpPr>
            <p:cNvPr id="4" name="TextBox 4"/>
            <p:cNvSpPr txBox="1"/>
            <p:nvPr/>
          </p:nvSpPr>
          <p:spPr>
            <a:xfrm>
              <a:off x="0" y="-38100"/>
              <a:ext cx="1567790" cy="192361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608239" y="-308679"/>
            <a:ext cx="5876642" cy="7273308"/>
            <a:chOff x="0" y="0"/>
            <a:chExt cx="1547758" cy="1915604"/>
          </a:xfrm>
        </p:grpSpPr>
        <p:sp>
          <p:nvSpPr>
            <p:cNvPr id="6" name="Freeform 6"/>
            <p:cNvSpPr/>
            <p:nvPr/>
          </p:nvSpPr>
          <p:spPr>
            <a:xfrm>
              <a:off x="0" y="0"/>
              <a:ext cx="1547758" cy="1915604"/>
            </a:xfrm>
            <a:custGeom>
              <a:avLst/>
              <a:gdLst/>
              <a:ahLst/>
              <a:cxnLst/>
              <a:rect l="l" t="t" r="r" b="b"/>
              <a:pathLst>
                <a:path w="1547758" h="1915604">
                  <a:moveTo>
                    <a:pt x="0" y="0"/>
                  </a:moveTo>
                  <a:lnTo>
                    <a:pt x="1547758" y="0"/>
                  </a:lnTo>
                  <a:lnTo>
                    <a:pt x="1547758" y="1915604"/>
                  </a:lnTo>
                  <a:lnTo>
                    <a:pt x="0" y="1915604"/>
                  </a:lnTo>
                  <a:close/>
                </a:path>
              </a:pathLst>
            </a:custGeom>
            <a:solidFill>
              <a:srgbClr val="3D685B"/>
            </a:solidFill>
          </p:spPr>
        </p:sp>
        <p:sp>
          <p:nvSpPr>
            <p:cNvPr id="7" name="TextBox 7"/>
            <p:cNvSpPr txBox="1"/>
            <p:nvPr/>
          </p:nvSpPr>
          <p:spPr>
            <a:xfrm>
              <a:off x="0" y="-38100"/>
              <a:ext cx="1547758" cy="1953704"/>
            </a:xfrm>
            <a:prstGeom prst="rect">
              <a:avLst/>
            </a:prstGeom>
          </p:spPr>
          <p:txBody>
            <a:bodyPr lIns="50800" tIns="50800" rIns="50800" bIns="50800" rtlCol="0" anchor="ctr"/>
            <a:lstStyle/>
            <a:p>
              <a:pPr algn="ctr">
                <a:lnSpc>
                  <a:spcPts val="2659"/>
                </a:lnSpc>
              </a:pPr>
              <a:endParaRPr/>
            </a:p>
          </p:txBody>
        </p:sp>
      </p:grpSp>
      <p:sp>
        <p:nvSpPr>
          <p:cNvPr id="8" name="AutoShape 8"/>
          <p:cNvSpPr/>
          <p:nvPr/>
        </p:nvSpPr>
        <p:spPr>
          <a:xfrm>
            <a:off x="1313550" y="3708966"/>
            <a:ext cx="2510247" cy="0"/>
          </a:xfrm>
          <a:prstGeom prst="line">
            <a:avLst/>
          </a:prstGeom>
          <a:ln w="19050" cap="flat">
            <a:solidFill>
              <a:srgbClr val="000000"/>
            </a:solidFill>
            <a:prstDash val="solid"/>
            <a:headEnd type="none" w="sm" len="sm"/>
            <a:tailEnd type="none" w="sm" len="sm"/>
          </a:ln>
        </p:spPr>
      </p:sp>
      <p:grpSp>
        <p:nvGrpSpPr>
          <p:cNvPr id="9" name="Group 9"/>
          <p:cNvGrpSpPr/>
          <p:nvPr/>
        </p:nvGrpSpPr>
        <p:grpSpPr>
          <a:xfrm>
            <a:off x="1820662" y="10007148"/>
            <a:ext cx="2529660" cy="1068660"/>
            <a:chOff x="0" y="0"/>
            <a:chExt cx="666248" cy="281458"/>
          </a:xfrm>
        </p:grpSpPr>
        <p:sp>
          <p:nvSpPr>
            <p:cNvPr id="10" name="Freeform 10"/>
            <p:cNvSpPr/>
            <p:nvPr/>
          </p:nvSpPr>
          <p:spPr>
            <a:xfrm>
              <a:off x="0" y="0"/>
              <a:ext cx="666248" cy="281458"/>
            </a:xfrm>
            <a:custGeom>
              <a:avLst/>
              <a:gdLst/>
              <a:ahLst/>
              <a:cxnLst/>
              <a:rect l="l" t="t" r="r" b="b"/>
              <a:pathLst>
                <a:path w="666248" h="281458">
                  <a:moveTo>
                    <a:pt x="0" y="0"/>
                  </a:moveTo>
                  <a:lnTo>
                    <a:pt x="666248" y="0"/>
                  </a:lnTo>
                  <a:lnTo>
                    <a:pt x="666248" y="281458"/>
                  </a:lnTo>
                  <a:lnTo>
                    <a:pt x="0" y="281458"/>
                  </a:lnTo>
                  <a:close/>
                </a:path>
              </a:pathLst>
            </a:custGeom>
            <a:solidFill>
              <a:srgbClr val="DBBF8B"/>
            </a:solidFill>
          </p:spPr>
        </p:sp>
        <p:sp>
          <p:nvSpPr>
            <p:cNvPr id="11" name="TextBox 11"/>
            <p:cNvSpPr txBox="1"/>
            <p:nvPr/>
          </p:nvSpPr>
          <p:spPr>
            <a:xfrm>
              <a:off x="0" y="-38100"/>
              <a:ext cx="666248" cy="319558"/>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455018" y="10007148"/>
            <a:ext cx="4006270" cy="1068660"/>
            <a:chOff x="0" y="0"/>
            <a:chExt cx="1055149" cy="281458"/>
          </a:xfrm>
        </p:grpSpPr>
        <p:sp>
          <p:nvSpPr>
            <p:cNvPr id="13" name="Freeform 13"/>
            <p:cNvSpPr/>
            <p:nvPr/>
          </p:nvSpPr>
          <p:spPr>
            <a:xfrm>
              <a:off x="0" y="0"/>
              <a:ext cx="1055149" cy="281458"/>
            </a:xfrm>
            <a:custGeom>
              <a:avLst/>
              <a:gdLst/>
              <a:ahLst/>
              <a:cxnLst/>
              <a:rect l="l" t="t" r="r" b="b"/>
              <a:pathLst>
                <a:path w="1055149" h="281458">
                  <a:moveTo>
                    <a:pt x="0" y="0"/>
                  </a:moveTo>
                  <a:lnTo>
                    <a:pt x="1055149" y="0"/>
                  </a:lnTo>
                  <a:lnTo>
                    <a:pt x="1055149" y="281458"/>
                  </a:lnTo>
                  <a:lnTo>
                    <a:pt x="0" y="281458"/>
                  </a:lnTo>
                  <a:close/>
                </a:path>
              </a:pathLst>
            </a:custGeom>
            <a:solidFill>
              <a:srgbClr val="3D685B"/>
            </a:solidFill>
          </p:spPr>
        </p:sp>
        <p:sp>
          <p:nvSpPr>
            <p:cNvPr id="14" name="TextBox 14"/>
            <p:cNvSpPr txBox="1"/>
            <p:nvPr/>
          </p:nvSpPr>
          <p:spPr>
            <a:xfrm>
              <a:off x="0" y="-38100"/>
              <a:ext cx="1055149" cy="319558"/>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11002396" y="1028700"/>
            <a:ext cx="6405357" cy="8229600"/>
          </a:xfrm>
          <a:custGeom>
            <a:avLst/>
            <a:gdLst/>
            <a:ahLst/>
            <a:cxnLst/>
            <a:rect l="l" t="t" r="r" b="b"/>
            <a:pathLst>
              <a:path w="6405357" h="8229600">
                <a:moveTo>
                  <a:pt x="0" y="0"/>
                </a:moveTo>
                <a:lnTo>
                  <a:pt x="6405357" y="0"/>
                </a:lnTo>
                <a:lnTo>
                  <a:pt x="6405357" y="8229600"/>
                </a:lnTo>
                <a:lnTo>
                  <a:pt x="0" y="8229600"/>
                </a:lnTo>
                <a:lnTo>
                  <a:pt x="0" y="0"/>
                </a:lnTo>
                <a:close/>
              </a:path>
            </a:pathLst>
          </a:custGeom>
          <a:blipFill>
            <a:blip r:embed="rId2"/>
            <a:stretch>
              <a:fillRect t="-16822"/>
            </a:stretch>
          </a:blipFill>
        </p:spPr>
      </p:sp>
      <p:sp>
        <p:nvSpPr>
          <p:cNvPr id="16" name="TextBox 16"/>
          <p:cNvSpPr txBox="1"/>
          <p:nvPr/>
        </p:nvSpPr>
        <p:spPr>
          <a:xfrm>
            <a:off x="1206577" y="1101021"/>
            <a:ext cx="9063473" cy="1226820"/>
          </a:xfrm>
          <a:prstGeom prst="rect">
            <a:avLst/>
          </a:prstGeom>
        </p:spPr>
        <p:txBody>
          <a:bodyPr lIns="0" tIns="0" rIns="0" bIns="0" rtlCol="0" anchor="t">
            <a:spAutoFit/>
          </a:bodyPr>
          <a:lstStyle/>
          <a:p>
            <a:pPr>
              <a:lnSpc>
                <a:spcPts val="10080"/>
              </a:lnSpc>
            </a:pPr>
            <a:r>
              <a:rPr lang="en-US" sz="7200" spc="633">
                <a:solidFill>
                  <a:srgbClr val="000000"/>
                </a:solidFill>
                <a:latin typeface="Montserrat"/>
              </a:rPr>
              <a:t>PengertianCI/CD</a:t>
            </a:r>
          </a:p>
        </p:txBody>
      </p:sp>
      <p:sp>
        <p:nvSpPr>
          <p:cNvPr id="17" name="TextBox 17"/>
          <p:cNvSpPr txBox="1"/>
          <p:nvPr/>
        </p:nvSpPr>
        <p:spPr>
          <a:xfrm>
            <a:off x="1313550" y="4163203"/>
            <a:ext cx="6998358" cy="3329940"/>
          </a:xfrm>
          <a:prstGeom prst="rect">
            <a:avLst/>
          </a:prstGeom>
        </p:spPr>
        <p:txBody>
          <a:bodyPr lIns="0" tIns="0" rIns="0" bIns="0" rtlCol="0" anchor="t">
            <a:spAutoFit/>
          </a:bodyPr>
          <a:lstStyle/>
          <a:p>
            <a:pPr>
              <a:lnSpc>
                <a:spcPts val="3359"/>
              </a:lnSpc>
            </a:pPr>
            <a:r>
              <a:rPr lang="en-US" sz="2400">
                <a:solidFill>
                  <a:srgbClr val="000000"/>
                </a:solidFill>
                <a:latin typeface="Montserrat"/>
              </a:rPr>
              <a:t> CI/CD (Continuous Integration dan Continuous Deployment) adalah praktik pengembangan perangkat lunak yang bertujuan untuk meningkatkan efisiensi dalam pengembangan, pengujian, dan penyebaran perangkat lunak. Untuk mengkonfigurasi CI/CD untuk proyek Python.</a:t>
            </a:r>
          </a:p>
          <a:p>
            <a:pPr>
              <a:lnSpc>
                <a:spcPts val="3359"/>
              </a:lnSpc>
              <a:spcBef>
                <a:spcPct val="0"/>
              </a:spcBef>
            </a:pPr>
            <a:endParaRPr lang="en-US" sz="2400">
              <a:solidFill>
                <a:srgbClr val="000000"/>
              </a:solidFill>
              <a:latin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p:cNvGrpSpPr/>
        <p:nvPr/>
      </p:nvGrpSpPr>
      <p:grpSpPr>
        <a:xfrm>
          <a:off x="0" y="0"/>
          <a:ext cx="0" cy="0"/>
          <a:chOff x="0" y="0"/>
          <a:chExt cx="0" cy="0"/>
        </a:xfrm>
      </p:grpSpPr>
      <p:grpSp>
        <p:nvGrpSpPr>
          <p:cNvPr id="2" name="Group 2"/>
          <p:cNvGrpSpPr/>
          <p:nvPr/>
        </p:nvGrpSpPr>
        <p:grpSpPr>
          <a:xfrm>
            <a:off x="0" y="9989678"/>
            <a:ext cx="18288000" cy="297322"/>
            <a:chOff x="0" y="0"/>
            <a:chExt cx="4816593" cy="78307"/>
          </a:xfrm>
        </p:grpSpPr>
        <p:sp>
          <p:nvSpPr>
            <p:cNvPr id="3" name="Freeform 3"/>
            <p:cNvSpPr/>
            <p:nvPr/>
          </p:nvSpPr>
          <p:spPr>
            <a:xfrm>
              <a:off x="0" y="0"/>
              <a:ext cx="4816592" cy="78307"/>
            </a:xfrm>
            <a:custGeom>
              <a:avLst/>
              <a:gdLst/>
              <a:ahLst/>
              <a:cxnLst/>
              <a:rect l="l" t="t" r="r" b="b"/>
              <a:pathLst>
                <a:path w="4816592" h="78307">
                  <a:moveTo>
                    <a:pt x="0" y="0"/>
                  </a:moveTo>
                  <a:lnTo>
                    <a:pt x="4816592" y="0"/>
                  </a:lnTo>
                  <a:lnTo>
                    <a:pt x="4816592" y="78307"/>
                  </a:lnTo>
                  <a:lnTo>
                    <a:pt x="0" y="78307"/>
                  </a:lnTo>
                  <a:close/>
                </a:path>
              </a:pathLst>
            </a:custGeom>
            <a:solidFill>
              <a:srgbClr val="3D685B"/>
            </a:solidFill>
          </p:spPr>
        </p:sp>
        <p:sp>
          <p:nvSpPr>
            <p:cNvPr id="4" name="TextBox 4"/>
            <p:cNvSpPr txBox="1"/>
            <p:nvPr/>
          </p:nvSpPr>
          <p:spPr>
            <a:xfrm>
              <a:off x="0" y="-38100"/>
              <a:ext cx="4816593" cy="116407"/>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flipH="1">
            <a:off x="1586178" y="1028700"/>
            <a:ext cx="5482971" cy="8229600"/>
          </a:xfrm>
          <a:custGeom>
            <a:avLst/>
            <a:gdLst/>
            <a:ahLst/>
            <a:cxnLst/>
            <a:rect l="l" t="t" r="r" b="b"/>
            <a:pathLst>
              <a:path w="5482971" h="8229600">
                <a:moveTo>
                  <a:pt x="5482971" y="0"/>
                </a:moveTo>
                <a:lnTo>
                  <a:pt x="0" y="0"/>
                </a:lnTo>
                <a:lnTo>
                  <a:pt x="0" y="8229600"/>
                </a:lnTo>
                <a:lnTo>
                  <a:pt x="5482971" y="8229600"/>
                </a:lnTo>
                <a:lnTo>
                  <a:pt x="5482971" y="0"/>
                </a:lnTo>
                <a:close/>
              </a:path>
            </a:pathLst>
          </a:custGeom>
          <a:blipFill>
            <a:blip r:embed="rId2"/>
            <a:stretch>
              <a:fillRect/>
            </a:stretch>
          </a:blipFill>
        </p:spPr>
      </p:sp>
      <p:sp>
        <p:nvSpPr>
          <p:cNvPr id="6" name="AutoShape 6"/>
          <p:cNvSpPr/>
          <p:nvPr/>
        </p:nvSpPr>
        <p:spPr>
          <a:xfrm flipV="1">
            <a:off x="1038225" y="1028700"/>
            <a:ext cx="0" cy="2952301"/>
          </a:xfrm>
          <a:prstGeom prst="line">
            <a:avLst/>
          </a:prstGeom>
          <a:ln w="19050" cap="flat">
            <a:solidFill>
              <a:srgbClr val="3D685B"/>
            </a:solidFill>
            <a:prstDash val="solid"/>
            <a:headEnd type="none" w="sm" len="sm"/>
            <a:tailEnd type="none" w="sm" len="sm"/>
          </a:ln>
        </p:spPr>
      </p:sp>
      <p:sp>
        <p:nvSpPr>
          <p:cNvPr id="7" name="AutoShape 7"/>
          <p:cNvSpPr/>
          <p:nvPr/>
        </p:nvSpPr>
        <p:spPr>
          <a:xfrm flipV="1">
            <a:off x="7592185" y="6305999"/>
            <a:ext cx="0" cy="2952301"/>
          </a:xfrm>
          <a:prstGeom prst="line">
            <a:avLst/>
          </a:prstGeom>
          <a:ln w="19050" cap="flat">
            <a:solidFill>
              <a:srgbClr val="3D685B"/>
            </a:solidFill>
            <a:prstDash val="solid"/>
            <a:headEnd type="none" w="sm" len="sm"/>
            <a:tailEnd type="none" w="sm" len="sm"/>
          </a:ln>
        </p:spPr>
      </p:sp>
      <p:grpSp>
        <p:nvGrpSpPr>
          <p:cNvPr id="8" name="Group 8"/>
          <p:cNvGrpSpPr/>
          <p:nvPr/>
        </p:nvGrpSpPr>
        <p:grpSpPr>
          <a:xfrm>
            <a:off x="6632783" y="4707134"/>
            <a:ext cx="872732" cy="872732"/>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3D685B"/>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8221434" y="952500"/>
            <a:ext cx="10066566" cy="1526538"/>
          </a:xfrm>
          <a:prstGeom prst="rect">
            <a:avLst/>
          </a:prstGeom>
        </p:spPr>
        <p:txBody>
          <a:bodyPr lIns="0" tIns="0" rIns="0" bIns="0" rtlCol="0" anchor="t">
            <a:spAutoFit/>
          </a:bodyPr>
          <a:lstStyle/>
          <a:p>
            <a:pPr>
              <a:lnSpc>
                <a:spcPts val="6160"/>
              </a:lnSpc>
            </a:pPr>
            <a:r>
              <a:rPr lang="en-US" sz="4400" spc="387">
                <a:solidFill>
                  <a:srgbClr val="000000"/>
                </a:solidFill>
                <a:latin typeface="Montserrat"/>
              </a:rPr>
              <a:t>langkah langkah konfigurasi CI/CD</a:t>
            </a:r>
          </a:p>
        </p:txBody>
      </p:sp>
      <p:sp>
        <p:nvSpPr>
          <p:cNvPr id="12" name="TextBox 12"/>
          <p:cNvSpPr txBox="1"/>
          <p:nvPr/>
        </p:nvSpPr>
        <p:spPr>
          <a:xfrm>
            <a:off x="8221434" y="2638546"/>
            <a:ext cx="9271460" cy="6651625"/>
          </a:xfrm>
          <a:prstGeom prst="rect">
            <a:avLst/>
          </a:prstGeom>
        </p:spPr>
        <p:txBody>
          <a:bodyPr lIns="0" tIns="0" rIns="0" bIns="0" rtlCol="0" anchor="t">
            <a:spAutoFit/>
          </a:bodyPr>
          <a:lstStyle/>
          <a:p>
            <a:pPr>
              <a:lnSpc>
                <a:spcPts val="3499"/>
              </a:lnSpc>
            </a:pPr>
            <a:r>
              <a:rPr lang="en-US" sz="2499">
                <a:solidFill>
                  <a:srgbClr val="000000"/>
                </a:solidFill>
                <a:latin typeface="Montserrat"/>
              </a:rPr>
              <a:t>langkah-langkah konfigurasi CI/CD untuk project Python:</a:t>
            </a:r>
          </a:p>
          <a:p>
            <a:pPr>
              <a:lnSpc>
                <a:spcPts val="4339"/>
              </a:lnSpc>
            </a:pPr>
            <a:endParaRPr lang="en-US" sz="2499">
              <a:solidFill>
                <a:srgbClr val="000000"/>
              </a:solidFill>
              <a:latin typeface="Montserrat"/>
            </a:endParaRPr>
          </a:p>
          <a:p>
            <a:pPr>
              <a:lnSpc>
                <a:spcPts val="3499"/>
              </a:lnSpc>
            </a:pPr>
            <a:r>
              <a:rPr lang="en-US" sz="2499">
                <a:solidFill>
                  <a:srgbClr val="000000"/>
                </a:solidFill>
                <a:latin typeface="Montserrat"/>
              </a:rPr>
              <a:t>Pastikan bahwa Anda menggunakan sistem manajemen versi kode seperti Git dan memiliki lokasi pengembangan, pengujian, dan produksi untuk perangkat lunak Anda.</a:t>
            </a:r>
          </a:p>
          <a:p>
            <a:pPr>
              <a:lnSpc>
                <a:spcPts val="3499"/>
              </a:lnSpc>
            </a:pPr>
            <a:r>
              <a:rPr lang="en-US" sz="2499">
                <a:solidFill>
                  <a:srgbClr val="000000"/>
                </a:solidFill>
                <a:latin typeface="Montserrat"/>
              </a:rPr>
              <a:t>Pastikan bahwa aplikasi Anda memiliki tes otomatis (tes unit, tes integrasi).</a:t>
            </a:r>
          </a:p>
          <a:p>
            <a:pPr>
              <a:lnSpc>
                <a:spcPts val="3499"/>
              </a:lnSpc>
            </a:pPr>
            <a:r>
              <a:rPr lang="en-US" sz="2499">
                <a:solidFill>
                  <a:srgbClr val="000000"/>
                </a:solidFill>
                <a:latin typeface="Montserrat"/>
              </a:rPr>
              <a:t>Pilih sistem CI/CD yang sesuai dengan kebutuhan Anda. Beberapa vendor menawarkan sistem CI/CD, seperti Jenkins atau Buddy.</a:t>
            </a:r>
          </a:p>
          <a:p>
            <a:pPr>
              <a:lnSpc>
                <a:spcPts val="3499"/>
              </a:lnSpc>
            </a:pPr>
            <a:r>
              <a:rPr lang="en-US" sz="2499">
                <a:solidFill>
                  <a:srgbClr val="000000"/>
                </a:solidFill>
                <a:latin typeface="Montserrat"/>
              </a:rPr>
              <a:t>Buat akun dan proyek di sistem CI/CD yang Anda pilih.</a:t>
            </a:r>
          </a:p>
          <a:p>
            <a:pPr>
              <a:lnSpc>
                <a:spcPts val="3499"/>
              </a:lnSpc>
            </a:pPr>
            <a:r>
              <a:rPr lang="en-US" sz="2499">
                <a:solidFill>
                  <a:srgbClr val="000000"/>
                </a:solidFill>
                <a:latin typeface="Montserrat"/>
              </a:rPr>
              <a:t>Tambahkan repositori sumber ke dalam sistem CI/CD.</a:t>
            </a:r>
          </a:p>
          <a:p>
            <a:pPr>
              <a:lnSpc>
                <a:spcPts val="3499"/>
              </a:lnSpc>
            </a:pPr>
            <a:r>
              <a:rPr lang="en-US" sz="2499">
                <a:solidFill>
                  <a:srgbClr val="000000"/>
                </a:solidFill>
                <a:latin typeface="Montserrat"/>
              </a:rPr>
              <a:t>Buat pipeline baru dan tambahkan tindakan yang diperlukan.</a:t>
            </a:r>
          </a:p>
          <a:p>
            <a:pPr>
              <a:lnSpc>
                <a:spcPts val="3499"/>
              </a:lnSpc>
              <a:spcBef>
                <a:spcPct val="0"/>
              </a:spcBef>
            </a:pPr>
            <a:r>
              <a:rPr lang="en-US" sz="2499">
                <a:solidFill>
                  <a:srgbClr val="000000"/>
                </a:solidFill>
                <a:latin typeface="Montserrat"/>
              </a:rPr>
              <a:t>Jalankan pipeline lengkap.</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BF6EB"/>
        </a:solidFill>
        <a:effectLst/>
      </p:bgPr>
    </p:bg>
    <p:spTree>
      <p:nvGrpSpPr>
        <p:cNvPr id="1" name=""/>
        <p:cNvGrpSpPr/>
        <p:nvPr/>
      </p:nvGrpSpPr>
      <p:grpSpPr>
        <a:xfrm>
          <a:off x="0" y="0"/>
          <a:ext cx="0" cy="0"/>
          <a:chOff x="0" y="0"/>
          <a:chExt cx="0" cy="0"/>
        </a:xfrm>
      </p:grpSpPr>
      <p:sp>
        <p:nvSpPr>
          <p:cNvPr id="2" name="Freeform 2"/>
          <p:cNvSpPr/>
          <p:nvPr/>
        </p:nvSpPr>
        <p:spPr>
          <a:xfrm>
            <a:off x="1111338" y="1009492"/>
            <a:ext cx="16065325" cy="8268015"/>
          </a:xfrm>
          <a:custGeom>
            <a:avLst/>
            <a:gdLst/>
            <a:ahLst/>
            <a:cxnLst/>
            <a:rect l="l" t="t" r="r" b="b"/>
            <a:pathLst>
              <a:path w="16065325" h="8268015">
                <a:moveTo>
                  <a:pt x="0" y="0"/>
                </a:moveTo>
                <a:lnTo>
                  <a:pt x="16065324" y="0"/>
                </a:lnTo>
                <a:lnTo>
                  <a:pt x="16065324" y="8268016"/>
                </a:lnTo>
                <a:lnTo>
                  <a:pt x="0" y="8268016"/>
                </a:lnTo>
                <a:lnTo>
                  <a:pt x="0" y="0"/>
                </a:lnTo>
                <a:close/>
              </a:path>
            </a:pathLst>
          </a:custGeom>
          <a:blipFill>
            <a:blip r:embed="rId2">
              <a:alphaModFix amt="15000"/>
              <a:extLst>
                <a:ext uri="{96DAC541-7B7A-43D3-8B79-37D633B846F1}">
                  <asvg:svgBlip xmlns:asvg="http://schemas.microsoft.com/office/drawing/2016/SVG/main" r:embed="rId3"/>
                </a:ext>
              </a:extLst>
            </a:blip>
            <a:stretch>
              <a:fillRect l="-31488" t="-31821" r="-6720" b="-19238"/>
            </a:stretch>
          </a:blipFill>
        </p:spPr>
      </p:sp>
      <p:sp>
        <p:nvSpPr>
          <p:cNvPr id="3" name="TextBox 3"/>
          <p:cNvSpPr txBox="1"/>
          <p:nvPr/>
        </p:nvSpPr>
        <p:spPr>
          <a:xfrm>
            <a:off x="1369897" y="1662108"/>
            <a:ext cx="15548205" cy="1386078"/>
          </a:xfrm>
          <a:prstGeom prst="rect">
            <a:avLst/>
          </a:prstGeom>
        </p:spPr>
        <p:txBody>
          <a:bodyPr lIns="0" tIns="0" rIns="0" bIns="0" rtlCol="0" anchor="t">
            <a:spAutoFit/>
          </a:bodyPr>
          <a:lstStyle/>
          <a:p>
            <a:pPr algn="ctr">
              <a:lnSpc>
                <a:spcPts val="10656"/>
              </a:lnSpc>
            </a:pPr>
            <a:r>
              <a:rPr lang="en-US" sz="9600" spc="316">
                <a:solidFill>
                  <a:srgbClr val="0A1640"/>
                </a:solidFill>
                <a:latin typeface="Wedges"/>
              </a:rPr>
              <a:t>Refrence</a:t>
            </a:r>
          </a:p>
        </p:txBody>
      </p:sp>
      <p:sp>
        <p:nvSpPr>
          <p:cNvPr id="4" name="Freeform 4"/>
          <p:cNvSpPr/>
          <p:nvPr/>
        </p:nvSpPr>
        <p:spPr>
          <a:xfrm rot="-2700000">
            <a:off x="16118562" y="8751618"/>
            <a:ext cx="1599081" cy="485539"/>
          </a:xfrm>
          <a:custGeom>
            <a:avLst/>
            <a:gdLst/>
            <a:ahLst/>
            <a:cxnLst/>
            <a:rect l="l" t="t" r="r" b="b"/>
            <a:pathLst>
              <a:path w="1599081" h="485539">
                <a:moveTo>
                  <a:pt x="0" y="0"/>
                </a:moveTo>
                <a:lnTo>
                  <a:pt x="1599081" y="0"/>
                </a:lnTo>
                <a:lnTo>
                  <a:pt x="1599081" y="485539"/>
                </a:lnTo>
                <a:lnTo>
                  <a:pt x="0" y="4855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569068" y="659712"/>
            <a:ext cx="948119" cy="1133775"/>
          </a:xfrm>
          <a:custGeom>
            <a:avLst/>
            <a:gdLst/>
            <a:ahLst/>
            <a:cxnLst/>
            <a:rect l="l" t="t" r="r" b="b"/>
            <a:pathLst>
              <a:path w="948119" h="1133775">
                <a:moveTo>
                  <a:pt x="0" y="0"/>
                </a:moveTo>
                <a:lnTo>
                  <a:pt x="948119" y="0"/>
                </a:lnTo>
                <a:lnTo>
                  <a:pt x="948119" y="1133775"/>
                </a:lnTo>
                <a:lnTo>
                  <a:pt x="0" y="11337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6" name="Group 6"/>
          <p:cNvGrpSpPr/>
          <p:nvPr/>
        </p:nvGrpSpPr>
        <p:grpSpPr>
          <a:xfrm>
            <a:off x="1727764" y="3533376"/>
            <a:ext cx="4480545" cy="1149621"/>
            <a:chOff x="0" y="0"/>
            <a:chExt cx="1180061" cy="302781"/>
          </a:xfrm>
        </p:grpSpPr>
        <p:sp>
          <p:nvSpPr>
            <p:cNvPr id="7" name="Freeform 7"/>
            <p:cNvSpPr/>
            <p:nvPr/>
          </p:nvSpPr>
          <p:spPr>
            <a:xfrm>
              <a:off x="0" y="0"/>
              <a:ext cx="1180061" cy="302781"/>
            </a:xfrm>
            <a:custGeom>
              <a:avLst/>
              <a:gdLst/>
              <a:ahLst/>
              <a:cxnLst/>
              <a:rect l="l" t="t" r="r" b="b"/>
              <a:pathLst>
                <a:path w="1180061" h="302781">
                  <a:moveTo>
                    <a:pt x="88123" y="0"/>
                  </a:moveTo>
                  <a:lnTo>
                    <a:pt x="1091939" y="0"/>
                  </a:lnTo>
                  <a:cubicBezTo>
                    <a:pt x="1115310" y="0"/>
                    <a:pt x="1137725" y="9284"/>
                    <a:pt x="1154251" y="25811"/>
                  </a:cubicBezTo>
                  <a:cubicBezTo>
                    <a:pt x="1170777" y="42337"/>
                    <a:pt x="1180061" y="64751"/>
                    <a:pt x="1180061" y="88123"/>
                  </a:cubicBezTo>
                  <a:lnTo>
                    <a:pt x="1180061" y="214658"/>
                  </a:lnTo>
                  <a:cubicBezTo>
                    <a:pt x="1180061" y="238030"/>
                    <a:pt x="1170777" y="260444"/>
                    <a:pt x="1154251" y="276970"/>
                  </a:cubicBezTo>
                  <a:cubicBezTo>
                    <a:pt x="1137725" y="293496"/>
                    <a:pt x="1115310" y="302781"/>
                    <a:pt x="1091939" y="302781"/>
                  </a:cubicBezTo>
                  <a:lnTo>
                    <a:pt x="88123" y="302781"/>
                  </a:lnTo>
                  <a:cubicBezTo>
                    <a:pt x="64751" y="302781"/>
                    <a:pt x="42337" y="293496"/>
                    <a:pt x="25811" y="276970"/>
                  </a:cubicBezTo>
                  <a:cubicBezTo>
                    <a:pt x="9284" y="260444"/>
                    <a:pt x="0" y="238030"/>
                    <a:pt x="0" y="214658"/>
                  </a:cubicBezTo>
                  <a:lnTo>
                    <a:pt x="0" y="88123"/>
                  </a:lnTo>
                  <a:cubicBezTo>
                    <a:pt x="0" y="64751"/>
                    <a:pt x="9284" y="42337"/>
                    <a:pt x="25811" y="25811"/>
                  </a:cubicBezTo>
                  <a:cubicBezTo>
                    <a:pt x="42337" y="9284"/>
                    <a:pt x="64751" y="0"/>
                    <a:pt x="88123" y="0"/>
                  </a:cubicBezTo>
                  <a:close/>
                </a:path>
              </a:pathLst>
            </a:custGeom>
            <a:solidFill>
              <a:srgbClr val="FF914D"/>
            </a:solidFill>
          </p:spPr>
        </p:sp>
        <p:sp>
          <p:nvSpPr>
            <p:cNvPr id="8" name="TextBox 8"/>
            <p:cNvSpPr txBox="1"/>
            <p:nvPr/>
          </p:nvSpPr>
          <p:spPr>
            <a:xfrm>
              <a:off x="0" y="-38100"/>
              <a:ext cx="1180061" cy="340881"/>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6979934" y="3578973"/>
            <a:ext cx="4480545" cy="1149621"/>
            <a:chOff x="0" y="0"/>
            <a:chExt cx="1180061" cy="302781"/>
          </a:xfrm>
        </p:grpSpPr>
        <p:sp>
          <p:nvSpPr>
            <p:cNvPr id="10" name="Freeform 10"/>
            <p:cNvSpPr/>
            <p:nvPr/>
          </p:nvSpPr>
          <p:spPr>
            <a:xfrm>
              <a:off x="0" y="0"/>
              <a:ext cx="1180061" cy="302781"/>
            </a:xfrm>
            <a:custGeom>
              <a:avLst/>
              <a:gdLst/>
              <a:ahLst/>
              <a:cxnLst/>
              <a:rect l="l" t="t" r="r" b="b"/>
              <a:pathLst>
                <a:path w="1180061" h="302781">
                  <a:moveTo>
                    <a:pt x="88123" y="0"/>
                  </a:moveTo>
                  <a:lnTo>
                    <a:pt x="1091939" y="0"/>
                  </a:lnTo>
                  <a:cubicBezTo>
                    <a:pt x="1115310" y="0"/>
                    <a:pt x="1137725" y="9284"/>
                    <a:pt x="1154251" y="25811"/>
                  </a:cubicBezTo>
                  <a:cubicBezTo>
                    <a:pt x="1170777" y="42337"/>
                    <a:pt x="1180061" y="64751"/>
                    <a:pt x="1180061" y="88123"/>
                  </a:cubicBezTo>
                  <a:lnTo>
                    <a:pt x="1180061" y="214658"/>
                  </a:lnTo>
                  <a:cubicBezTo>
                    <a:pt x="1180061" y="238030"/>
                    <a:pt x="1170777" y="260444"/>
                    <a:pt x="1154251" y="276970"/>
                  </a:cubicBezTo>
                  <a:cubicBezTo>
                    <a:pt x="1137725" y="293496"/>
                    <a:pt x="1115310" y="302781"/>
                    <a:pt x="1091939" y="302781"/>
                  </a:cubicBezTo>
                  <a:lnTo>
                    <a:pt x="88123" y="302781"/>
                  </a:lnTo>
                  <a:cubicBezTo>
                    <a:pt x="64751" y="302781"/>
                    <a:pt x="42337" y="293496"/>
                    <a:pt x="25811" y="276970"/>
                  </a:cubicBezTo>
                  <a:cubicBezTo>
                    <a:pt x="9284" y="260444"/>
                    <a:pt x="0" y="238030"/>
                    <a:pt x="0" y="214658"/>
                  </a:cubicBezTo>
                  <a:lnTo>
                    <a:pt x="0" y="88123"/>
                  </a:lnTo>
                  <a:cubicBezTo>
                    <a:pt x="0" y="64751"/>
                    <a:pt x="9284" y="42337"/>
                    <a:pt x="25811" y="25811"/>
                  </a:cubicBezTo>
                  <a:cubicBezTo>
                    <a:pt x="42337" y="9284"/>
                    <a:pt x="64751" y="0"/>
                    <a:pt x="88123" y="0"/>
                  </a:cubicBezTo>
                  <a:close/>
                </a:path>
              </a:pathLst>
            </a:custGeom>
            <a:solidFill>
              <a:srgbClr val="FF914D"/>
            </a:solidFill>
          </p:spPr>
        </p:sp>
        <p:sp>
          <p:nvSpPr>
            <p:cNvPr id="11" name="TextBox 11"/>
            <p:cNvSpPr txBox="1"/>
            <p:nvPr/>
          </p:nvSpPr>
          <p:spPr>
            <a:xfrm>
              <a:off x="0" y="-38100"/>
              <a:ext cx="1180061" cy="340881"/>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2241529" y="4841457"/>
            <a:ext cx="4480545" cy="4480545"/>
            <a:chOff x="0" y="0"/>
            <a:chExt cx="812800" cy="812800"/>
          </a:xfrm>
        </p:grpSpPr>
        <p:sp>
          <p:nvSpPr>
            <p:cNvPr id="13" name="Freeform 13"/>
            <p:cNvSpPr/>
            <p:nvPr/>
          </p:nvSpPr>
          <p:spPr>
            <a:xfrm>
              <a:off x="0" y="0"/>
              <a:ext cx="812800" cy="812800"/>
            </a:xfrm>
            <a:custGeom>
              <a:avLst/>
              <a:gdLst/>
              <a:ahLst/>
              <a:cxnLst/>
              <a:rect l="l" t="t" r="r" b="b"/>
              <a:pathLst>
                <a:path w="812800" h="812800">
                  <a:moveTo>
                    <a:pt x="574675" y="0"/>
                  </a:moveTo>
                  <a:lnTo>
                    <a:pt x="812800" y="238125"/>
                  </a:lnTo>
                  <a:lnTo>
                    <a:pt x="812800" y="574675"/>
                  </a:lnTo>
                  <a:lnTo>
                    <a:pt x="574675" y="812800"/>
                  </a:lnTo>
                  <a:lnTo>
                    <a:pt x="238125" y="812800"/>
                  </a:lnTo>
                  <a:lnTo>
                    <a:pt x="0" y="574675"/>
                  </a:lnTo>
                  <a:lnTo>
                    <a:pt x="0" y="238125"/>
                  </a:lnTo>
                  <a:lnTo>
                    <a:pt x="238125" y="0"/>
                  </a:lnTo>
                  <a:lnTo>
                    <a:pt x="574675" y="0"/>
                  </a:lnTo>
                  <a:close/>
                </a:path>
              </a:pathLst>
            </a:custGeom>
            <a:solidFill>
              <a:srgbClr val="FF914D"/>
            </a:solidFill>
          </p:spPr>
        </p:sp>
        <p:sp>
          <p:nvSpPr>
            <p:cNvPr id="14" name="TextBox 14"/>
            <p:cNvSpPr txBox="1"/>
            <p:nvPr/>
          </p:nvSpPr>
          <p:spPr>
            <a:xfrm>
              <a:off x="63500" y="25400"/>
              <a:ext cx="685800" cy="7239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2241529" y="3579010"/>
            <a:ext cx="4480545" cy="1149621"/>
            <a:chOff x="0" y="0"/>
            <a:chExt cx="1180061" cy="302781"/>
          </a:xfrm>
        </p:grpSpPr>
        <p:sp>
          <p:nvSpPr>
            <p:cNvPr id="16" name="Freeform 16"/>
            <p:cNvSpPr/>
            <p:nvPr/>
          </p:nvSpPr>
          <p:spPr>
            <a:xfrm>
              <a:off x="0" y="0"/>
              <a:ext cx="1180061" cy="302781"/>
            </a:xfrm>
            <a:custGeom>
              <a:avLst/>
              <a:gdLst/>
              <a:ahLst/>
              <a:cxnLst/>
              <a:rect l="l" t="t" r="r" b="b"/>
              <a:pathLst>
                <a:path w="1180061" h="302781">
                  <a:moveTo>
                    <a:pt x="88123" y="0"/>
                  </a:moveTo>
                  <a:lnTo>
                    <a:pt x="1091939" y="0"/>
                  </a:lnTo>
                  <a:cubicBezTo>
                    <a:pt x="1115310" y="0"/>
                    <a:pt x="1137725" y="9284"/>
                    <a:pt x="1154251" y="25811"/>
                  </a:cubicBezTo>
                  <a:cubicBezTo>
                    <a:pt x="1170777" y="42337"/>
                    <a:pt x="1180061" y="64751"/>
                    <a:pt x="1180061" y="88123"/>
                  </a:cubicBezTo>
                  <a:lnTo>
                    <a:pt x="1180061" y="214658"/>
                  </a:lnTo>
                  <a:cubicBezTo>
                    <a:pt x="1180061" y="238030"/>
                    <a:pt x="1170777" y="260444"/>
                    <a:pt x="1154251" y="276970"/>
                  </a:cubicBezTo>
                  <a:cubicBezTo>
                    <a:pt x="1137725" y="293496"/>
                    <a:pt x="1115310" y="302781"/>
                    <a:pt x="1091939" y="302781"/>
                  </a:cubicBezTo>
                  <a:lnTo>
                    <a:pt x="88123" y="302781"/>
                  </a:lnTo>
                  <a:cubicBezTo>
                    <a:pt x="64751" y="302781"/>
                    <a:pt x="42337" y="293496"/>
                    <a:pt x="25811" y="276970"/>
                  </a:cubicBezTo>
                  <a:cubicBezTo>
                    <a:pt x="9284" y="260444"/>
                    <a:pt x="0" y="238030"/>
                    <a:pt x="0" y="214658"/>
                  </a:cubicBezTo>
                  <a:lnTo>
                    <a:pt x="0" y="88123"/>
                  </a:lnTo>
                  <a:cubicBezTo>
                    <a:pt x="0" y="64751"/>
                    <a:pt x="9284" y="42337"/>
                    <a:pt x="25811" y="25811"/>
                  </a:cubicBezTo>
                  <a:cubicBezTo>
                    <a:pt x="42337" y="9284"/>
                    <a:pt x="64751" y="0"/>
                    <a:pt x="88123" y="0"/>
                  </a:cubicBezTo>
                  <a:close/>
                </a:path>
              </a:pathLst>
            </a:custGeom>
            <a:solidFill>
              <a:srgbClr val="FF914D"/>
            </a:solidFill>
          </p:spPr>
        </p:sp>
        <p:sp>
          <p:nvSpPr>
            <p:cNvPr id="17" name="TextBox 17"/>
            <p:cNvSpPr txBox="1"/>
            <p:nvPr/>
          </p:nvSpPr>
          <p:spPr>
            <a:xfrm>
              <a:off x="0" y="-38100"/>
              <a:ext cx="1180061" cy="340881"/>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735573" y="4841457"/>
            <a:ext cx="4480545" cy="4480545"/>
            <a:chOff x="0" y="0"/>
            <a:chExt cx="812800" cy="812800"/>
          </a:xfrm>
        </p:grpSpPr>
        <p:sp>
          <p:nvSpPr>
            <p:cNvPr id="19" name="Freeform 19"/>
            <p:cNvSpPr/>
            <p:nvPr/>
          </p:nvSpPr>
          <p:spPr>
            <a:xfrm>
              <a:off x="0" y="0"/>
              <a:ext cx="812800" cy="812800"/>
            </a:xfrm>
            <a:custGeom>
              <a:avLst/>
              <a:gdLst/>
              <a:ahLst/>
              <a:cxnLst/>
              <a:rect l="l" t="t" r="r" b="b"/>
              <a:pathLst>
                <a:path w="812800" h="812800">
                  <a:moveTo>
                    <a:pt x="574675" y="0"/>
                  </a:moveTo>
                  <a:lnTo>
                    <a:pt x="812800" y="238125"/>
                  </a:lnTo>
                  <a:lnTo>
                    <a:pt x="812800" y="574675"/>
                  </a:lnTo>
                  <a:lnTo>
                    <a:pt x="574675" y="812800"/>
                  </a:lnTo>
                  <a:lnTo>
                    <a:pt x="238125" y="812800"/>
                  </a:lnTo>
                  <a:lnTo>
                    <a:pt x="0" y="574675"/>
                  </a:lnTo>
                  <a:lnTo>
                    <a:pt x="0" y="238125"/>
                  </a:lnTo>
                  <a:lnTo>
                    <a:pt x="238125" y="0"/>
                  </a:lnTo>
                  <a:lnTo>
                    <a:pt x="574675" y="0"/>
                  </a:lnTo>
                  <a:close/>
                </a:path>
              </a:pathLst>
            </a:custGeom>
            <a:solidFill>
              <a:srgbClr val="FF914D"/>
            </a:solidFill>
          </p:spPr>
        </p:sp>
        <p:sp>
          <p:nvSpPr>
            <p:cNvPr id="20" name="TextBox 20"/>
            <p:cNvSpPr txBox="1"/>
            <p:nvPr/>
          </p:nvSpPr>
          <p:spPr>
            <a:xfrm>
              <a:off x="63500" y="25400"/>
              <a:ext cx="685800" cy="7239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735573" y="3868275"/>
            <a:ext cx="4464927" cy="507873"/>
          </a:xfrm>
          <a:prstGeom prst="rect">
            <a:avLst/>
          </a:prstGeom>
        </p:spPr>
        <p:txBody>
          <a:bodyPr lIns="0" tIns="0" rIns="0" bIns="0" rtlCol="0" anchor="t">
            <a:spAutoFit/>
          </a:bodyPr>
          <a:lstStyle/>
          <a:p>
            <a:pPr algn="ctr">
              <a:lnSpc>
                <a:spcPts val="3996"/>
              </a:lnSpc>
            </a:pPr>
            <a:r>
              <a:rPr lang="en-US" sz="3600" spc="180">
                <a:solidFill>
                  <a:srgbClr val="FFFBEE"/>
                </a:solidFill>
                <a:latin typeface="Poetsen"/>
              </a:rPr>
              <a:t>Whitebox Testing</a:t>
            </a:r>
          </a:p>
        </p:txBody>
      </p:sp>
      <p:sp>
        <p:nvSpPr>
          <p:cNvPr id="22" name="TextBox 22"/>
          <p:cNvSpPr txBox="1"/>
          <p:nvPr/>
        </p:nvSpPr>
        <p:spPr>
          <a:xfrm>
            <a:off x="2204166" y="5580590"/>
            <a:ext cx="3527741" cy="2897505"/>
          </a:xfrm>
          <a:prstGeom prst="rect">
            <a:avLst/>
          </a:prstGeom>
        </p:spPr>
        <p:txBody>
          <a:bodyPr lIns="0" tIns="0" rIns="0" bIns="0" rtlCol="0" anchor="t">
            <a:spAutoFit/>
          </a:bodyPr>
          <a:lstStyle/>
          <a:p>
            <a:pPr marL="0" lvl="0" indent="0" algn="ctr">
              <a:lnSpc>
                <a:spcPts val="3839"/>
              </a:lnSpc>
              <a:spcBef>
                <a:spcPct val="0"/>
              </a:spcBef>
            </a:pPr>
            <a:r>
              <a:rPr lang="en-US" sz="2399" u="sng" dirty="0">
                <a:solidFill>
                  <a:srgbClr val="FBFDFD"/>
                </a:solidFill>
                <a:latin typeface="Poetsen"/>
              </a:rPr>
              <a:t>https://magdalena.staff.telkomuniversity.ac.id/files/2017/09/Week-06-20170213-White-Box-Testing-Bagian-1-Flowgraph.pdf </a:t>
            </a:r>
            <a:endParaRPr lang="en-US" sz="2399" u="sng" dirty="0">
              <a:solidFill>
                <a:srgbClr val="FBFDFD"/>
              </a:solidFill>
              <a:latin typeface="Poetsen"/>
              <a:hlinkClick r:id="rId8" tooltip="https://magdalena.staff.telkomuniversity.ac.id/files/2017/09/Week-06-20170213-White-Box-Testing-Bagian-1-Flowgraph.pdf"/>
            </a:endParaRPr>
          </a:p>
        </p:txBody>
      </p:sp>
      <p:sp>
        <p:nvSpPr>
          <p:cNvPr id="23" name="TextBox 23"/>
          <p:cNvSpPr txBox="1"/>
          <p:nvPr/>
        </p:nvSpPr>
        <p:spPr>
          <a:xfrm>
            <a:off x="6911537" y="3847313"/>
            <a:ext cx="4464927" cy="600456"/>
          </a:xfrm>
          <a:prstGeom prst="rect">
            <a:avLst/>
          </a:prstGeom>
        </p:spPr>
        <p:txBody>
          <a:bodyPr lIns="0" tIns="0" rIns="0" bIns="0" rtlCol="0" anchor="t">
            <a:spAutoFit/>
          </a:bodyPr>
          <a:lstStyle/>
          <a:p>
            <a:pPr algn="ctr">
              <a:lnSpc>
                <a:spcPts val="4662"/>
              </a:lnSpc>
            </a:pPr>
            <a:r>
              <a:rPr lang="en-US" sz="4200" spc="210">
                <a:solidFill>
                  <a:srgbClr val="FFFBEE"/>
                </a:solidFill>
                <a:latin typeface="Poetsen"/>
              </a:rPr>
              <a:t>Unit Testing</a:t>
            </a:r>
          </a:p>
        </p:txBody>
      </p:sp>
      <p:grpSp>
        <p:nvGrpSpPr>
          <p:cNvPr id="24" name="Group 24"/>
          <p:cNvGrpSpPr/>
          <p:nvPr/>
        </p:nvGrpSpPr>
        <p:grpSpPr>
          <a:xfrm>
            <a:off x="6903727" y="4841457"/>
            <a:ext cx="4480545" cy="4480545"/>
            <a:chOff x="0" y="0"/>
            <a:chExt cx="812800" cy="812800"/>
          </a:xfrm>
        </p:grpSpPr>
        <p:sp>
          <p:nvSpPr>
            <p:cNvPr id="25" name="Freeform 25"/>
            <p:cNvSpPr/>
            <p:nvPr/>
          </p:nvSpPr>
          <p:spPr>
            <a:xfrm>
              <a:off x="0" y="0"/>
              <a:ext cx="812800" cy="812800"/>
            </a:xfrm>
            <a:custGeom>
              <a:avLst/>
              <a:gdLst/>
              <a:ahLst/>
              <a:cxnLst/>
              <a:rect l="l" t="t" r="r" b="b"/>
              <a:pathLst>
                <a:path w="812800" h="812800">
                  <a:moveTo>
                    <a:pt x="574675" y="0"/>
                  </a:moveTo>
                  <a:lnTo>
                    <a:pt x="812800" y="238125"/>
                  </a:lnTo>
                  <a:lnTo>
                    <a:pt x="812800" y="574675"/>
                  </a:lnTo>
                  <a:lnTo>
                    <a:pt x="574675" y="812800"/>
                  </a:lnTo>
                  <a:lnTo>
                    <a:pt x="238125" y="812800"/>
                  </a:lnTo>
                  <a:lnTo>
                    <a:pt x="0" y="574675"/>
                  </a:lnTo>
                  <a:lnTo>
                    <a:pt x="0" y="238125"/>
                  </a:lnTo>
                  <a:lnTo>
                    <a:pt x="238125" y="0"/>
                  </a:lnTo>
                  <a:lnTo>
                    <a:pt x="574675" y="0"/>
                  </a:lnTo>
                  <a:close/>
                </a:path>
              </a:pathLst>
            </a:custGeom>
            <a:solidFill>
              <a:srgbClr val="FF914D"/>
            </a:solidFill>
          </p:spPr>
        </p:sp>
        <p:sp>
          <p:nvSpPr>
            <p:cNvPr id="26" name="TextBox 26"/>
            <p:cNvSpPr txBox="1"/>
            <p:nvPr/>
          </p:nvSpPr>
          <p:spPr>
            <a:xfrm>
              <a:off x="63500" y="25400"/>
              <a:ext cx="685800" cy="723900"/>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7380130" y="5601552"/>
            <a:ext cx="3527741" cy="1925955"/>
          </a:xfrm>
          <a:prstGeom prst="rect">
            <a:avLst/>
          </a:prstGeom>
        </p:spPr>
        <p:txBody>
          <a:bodyPr lIns="0" tIns="0" rIns="0" bIns="0" rtlCol="0" anchor="t">
            <a:spAutoFit/>
          </a:bodyPr>
          <a:lstStyle/>
          <a:p>
            <a:pPr marL="0" lvl="0" indent="0" algn="ctr">
              <a:lnSpc>
                <a:spcPts val="3839"/>
              </a:lnSpc>
              <a:spcBef>
                <a:spcPct val="0"/>
              </a:spcBef>
            </a:pPr>
            <a:r>
              <a:rPr lang="en-US" sz="2399" u="sng" dirty="0">
                <a:solidFill>
                  <a:srgbClr val="FBFDFD"/>
                </a:solidFill>
                <a:latin typeface="Poetsen"/>
              </a:rPr>
              <a:t>ttps://www.slideshare.net/agungsulistyan/paper-review-metodologi-testing </a:t>
            </a:r>
            <a:endParaRPr lang="en-US" sz="2399" u="sng" dirty="0">
              <a:solidFill>
                <a:srgbClr val="FBFDFD"/>
              </a:solidFill>
              <a:latin typeface="Poetsen"/>
              <a:hlinkClick r:id="rId9" tooltip="https://www.slideshare.net/agungsulistyan/paper-review-metodologi-testing"/>
            </a:endParaRPr>
          </a:p>
        </p:txBody>
      </p:sp>
      <p:sp>
        <p:nvSpPr>
          <p:cNvPr id="28" name="TextBox 28"/>
          <p:cNvSpPr txBox="1"/>
          <p:nvPr/>
        </p:nvSpPr>
        <p:spPr>
          <a:xfrm>
            <a:off x="12085403" y="3826351"/>
            <a:ext cx="4464927" cy="693039"/>
          </a:xfrm>
          <a:prstGeom prst="rect">
            <a:avLst/>
          </a:prstGeom>
        </p:spPr>
        <p:txBody>
          <a:bodyPr lIns="0" tIns="0" rIns="0" bIns="0" rtlCol="0" anchor="t">
            <a:spAutoFit/>
          </a:bodyPr>
          <a:lstStyle/>
          <a:p>
            <a:pPr algn="ctr">
              <a:lnSpc>
                <a:spcPts val="5328"/>
              </a:lnSpc>
            </a:pPr>
            <a:r>
              <a:rPr lang="en-US" sz="4800" spc="240">
                <a:solidFill>
                  <a:srgbClr val="FFFBEE"/>
                </a:solidFill>
                <a:latin typeface="Poetsen"/>
              </a:rPr>
              <a:t>CI/CD</a:t>
            </a:r>
          </a:p>
        </p:txBody>
      </p:sp>
      <p:sp>
        <p:nvSpPr>
          <p:cNvPr id="29" name="TextBox 29"/>
          <p:cNvSpPr txBox="1"/>
          <p:nvPr/>
        </p:nvSpPr>
        <p:spPr>
          <a:xfrm>
            <a:off x="12717931" y="5907904"/>
            <a:ext cx="3527741" cy="1925955"/>
          </a:xfrm>
          <a:prstGeom prst="rect">
            <a:avLst/>
          </a:prstGeom>
        </p:spPr>
        <p:txBody>
          <a:bodyPr lIns="0" tIns="0" rIns="0" bIns="0" rtlCol="0" anchor="t">
            <a:spAutoFit/>
          </a:bodyPr>
          <a:lstStyle/>
          <a:p>
            <a:pPr marL="0" lvl="0" indent="0" algn="ctr">
              <a:lnSpc>
                <a:spcPts val="3839"/>
              </a:lnSpc>
              <a:spcBef>
                <a:spcPct val="0"/>
              </a:spcBef>
            </a:pPr>
            <a:r>
              <a:rPr lang="en-US" sz="2399" u="sng" dirty="0">
                <a:solidFill>
                  <a:srgbClr val="FBFDFD"/>
                </a:solidFill>
                <a:latin typeface="Poetsen"/>
              </a:rPr>
              <a:t>https://www.activestate.com/blog/how-to-set-up-ci-cd-for-python-on-gitlab/</a:t>
            </a:r>
            <a:endParaRPr lang="en-US" sz="2399" u="sng" dirty="0">
              <a:solidFill>
                <a:srgbClr val="FBFDFD"/>
              </a:solidFill>
              <a:latin typeface="Poetsen"/>
              <a:hlinkClick r:id="rId10" tooltip="https://www.activestate.com/blog/how-to-set-up-ci-cd-for-python-on-gitlab/"/>
            </a:endParaRPr>
          </a:p>
        </p:txBody>
      </p:sp>
      <p:sp>
        <p:nvSpPr>
          <p:cNvPr id="30" name="TextBox 30"/>
          <p:cNvSpPr txBox="1"/>
          <p:nvPr/>
        </p:nvSpPr>
        <p:spPr>
          <a:xfrm>
            <a:off x="7380130" y="7462730"/>
            <a:ext cx="3527741" cy="954405"/>
          </a:xfrm>
          <a:prstGeom prst="rect">
            <a:avLst/>
          </a:prstGeom>
        </p:spPr>
        <p:txBody>
          <a:bodyPr lIns="0" tIns="0" rIns="0" bIns="0" rtlCol="0" anchor="t">
            <a:spAutoFit/>
          </a:bodyPr>
          <a:lstStyle/>
          <a:p>
            <a:pPr marL="0" lvl="0" indent="0" algn="ctr">
              <a:lnSpc>
                <a:spcPts val="3839"/>
              </a:lnSpc>
              <a:spcBef>
                <a:spcPct val="0"/>
              </a:spcBef>
            </a:pPr>
            <a:r>
              <a:rPr lang="en-US" sz="2399" u="sng">
                <a:solidFill>
                  <a:srgbClr val="FBFDFD"/>
                </a:solidFill>
                <a:latin typeface="Poetsen"/>
              </a:rPr>
              <a:t>https://slideplayer.info/slide/2323715/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488</Words>
  <Application>Microsoft Office PowerPoint</Application>
  <PresentationFormat>Custom</PresentationFormat>
  <Paragraphs>59</Paragraphs>
  <Slides>10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Arial</vt:lpstr>
      <vt:lpstr>Poetsen</vt:lpstr>
      <vt:lpstr>Montserrat</vt:lpstr>
      <vt:lpstr>Montserrat Bold</vt:lpstr>
      <vt:lpstr>Montserrat Classic</vt:lpstr>
      <vt:lpstr>Calibri</vt:lpstr>
      <vt:lpstr>Hatton</vt:lpstr>
      <vt:lpstr>Wedges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UTS</dc:title>
  <cp:lastModifiedBy>Ade Mardiansyah</cp:lastModifiedBy>
  <cp:revision>2</cp:revision>
  <dcterms:created xsi:type="dcterms:W3CDTF">2006-08-16T00:00:00Z</dcterms:created>
  <dcterms:modified xsi:type="dcterms:W3CDTF">2023-11-02T02:15:38Z</dcterms:modified>
  <dc:identifier>DAFy679qNzM</dc:identifier>
</cp:coreProperties>
</file>